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>
      <p:cViewPr>
        <p:scale>
          <a:sx n="113" d="100"/>
          <a:sy n="113" d="100"/>
        </p:scale>
        <p:origin x="5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B06AE-7D39-DFBB-883B-325281CC2E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CC8D5-24D8-0719-23FA-CA3D321AF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543A1-5956-BA1E-0719-5771471CA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7A6F-E349-5843-9891-3E620A4DAF1D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71A7A-978A-55CA-E6F4-E085A761F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B7AF-5C0B-997C-D81D-C28EB195D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8FA38-687D-DA48-8F7C-5BDC844C7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26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F943-E131-B666-1102-59DDE0E55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64060-6FA8-F2C2-B81C-4348FF3C8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13FB6-1719-D51C-2D06-2DA23EC12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7A6F-E349-5843-9891-3E620A4DAF1D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C119-206A-EB66-A4C8-411CD682F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34551-614A-A8A8-84E0-1C008368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8FA38-687D-DA48-8F7C-5BDC844C7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1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B2D15-3140-CA95-1108-2EADFC2ADB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6AE2B8-EA31-827D-CF30-4F961C2C8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EED21-0DDF-9F0C-AB91-61B33497A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7A6F-E349-5843-9891-3E620A4DAF1D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025CB-D3BA-778A-7409-1F804DBE0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4D7A6-35E2-6D18-E1AE-572FB3BD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8FA38-687D-DA48-8F7C-5BDC844C7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313F-54F6-C6F7-C54F-288B19DF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01A17-3360-FD89-5D86-2A3042C27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73700-5384-12A2-B147-31458DBE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7A6F-E349-5843-9891-3E620A4DAF1D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E76AA-01E3-7809-3345-22C8C1577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6D410-CB32-D529-81F7-09587C705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8FA38-687D-DA48-8F7C-5BDC844C7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6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33A7-7BC7-94BE-2950-3A00056D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71544-2949-A077-066C-AD8DCC396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C1089-1ED2-8198-DC44-06E5AB417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7A6F-E349-5843-9891-3E620A4DAF1D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49AC5-D8CB-E2F5-A8E3-6C507A54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23D7A-DF68-E881-5983-3CB45DE7C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8FA38-687D-DA48-8F7C-5BDC844C7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941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5EC54-1285-2896-7DFA-44F33558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BCC7B-2466-E831-6342-18331B4BD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66311-3EEB-6CA2-AEFD-20AE5F97D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E7135-1687-87A8-209E-18787A4C1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7A6F-E349-5843-9891-3E620A4DAF1D}" type="datetimeFigureOut">
              <a:rPr lang="en-US" smtClean="0"/>
              <a:t>4/28/25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E380B-6B83-21E9-0A15-1637F9E10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BF966-0F57-8679-ADC3-25012BB8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8FA38-687D-DA48-8F7C-5BDC844C7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7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1632-D89E-D942-7A49-85FF8B051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102F4-63FC-E1C4-CE05-3D894059F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27279-088B-6CC2-837F-AB50347A4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931895-6FB0-7BC7-EE3B-FC3587E340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B4313F-AA54-E429-5E69-6FCDA4E91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965695-CEF9-7FDA-B66E-EF6361C4E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7A6F-E349-5843-9891-3E620A4DAF1D}" type="datetimeFigureOut">
              <a:rPr lang="en-US" smtClean="0"/>
              <a:t>4/28/25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C78A70-1435-866C-5A34-A57B9ABE5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77FC00-A341-B9D8-3E45-66B9DD4FF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8FA38-687D-DA48-8F7C-5BDC844C7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12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4288-6B7E-81CD-CEB5-A904AD98C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3126B-155B-56AD-B09A-34E48EA25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7A6F-E349-5843-9891-3E620A4DAF1D}" type="datetimeFigureOut">
              <a:rPr lang="en-US" smtClean="0"/>
              <a:t>4/28/25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639D0-F94A-2EA4-0388-DCE23DC2B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2B5DC-E5B3-3A3E-69B1-7CED24D8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8FA38-687D-DA48-8F7C-5BDC844C7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43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88F03-1A98-F767-8870-3611AE605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7A6F-E349-5843-9891-3E620A4DAF1D}" type="datetimeFigureOut">
              <a:rPr lang="en-US" smtClean="0"/>
              <a:t>4/28/25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A6737E-9B8C-5A71-576B-19CAF414E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FC7B1-0526-5245-337B-AD1618227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8FA38-687D-DA48-8F7C-5BDC844C7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13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8615B-CCE6-6A92-BD78-6580DD359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D59A4-6D04-CD82-D212-50456B404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864F6-A569-A395-53EF-1E08EAD7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DA986-22FC-59B0-2CC7-61C176695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7A6F-E349-5843-9891-3E620A4DAF1D}" type="datetimeFigureOut">
              <a:rPr lang="en-US" smtClean="0"/>
              <a:t>4/28/25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FBDA2-2E8F-6683-D935-D5BB0707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7C151-6181-BBF2-8FA8-59FB8BF19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8FA38-687D-DA48-8F7C-5BDC844C7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63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358D4-7835-B0FB-FC5A-464612D2B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02D0E4-33F5-0E9E-18DA-808B325AC1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88E74-5F82-7F73-F593-465A7E380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0D103-5D4C-F4C3-F9C3-1C235D155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7A6F-E349-5843-9891-3E620A4DAF1D}" type="datetimeFigureOut">
              <a:rPr lang="en-US" smtClean="0"/>
              <a:t>4/28/25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546FA-E8F2-32E3-6810-FA0E94FC3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03697-862D-B8E0-4584-C67A09D5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8FA38-687D-DA48-8F7C-5BDC844C7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1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1EA72-D45E-8115-7F14-0562D9F4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A949C-58CA-FD0A-5194-AD420BA29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5CD6F-3486-1DC1-84DB-CBEDD671D1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987A6F-E349-5843-9891-3E620A4DAF1D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3F1DF-1228-4C91-19D4-ECBD9D4F0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23686-3037-E41F-478E-9684EC23E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68FA38-687D-DA48-8F7C-5BDC844C7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5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5A7C9D-0134-409F-4EAE-444F1438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033713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C7250E-0244-2273-454E-813581C4C7E8}"/>
              </a:ext>
            </a:extLst>
          </p:cNvPr>
          <p:cNvSpPr txBox="1"/>
          <p:nvPr/>
        </p:nvSpPr>
        <p:spPr>
          <a:xfrm>
            <a:off x="0" y="3429000"/>
            <a:ext cx="3234813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Solution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twoSum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numbers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target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:type numbers: List[int]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:type target: int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rtype</a:t>
            </a:r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List[int]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Double Pointers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left =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right =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(numbers) -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left &lt; right: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 = numbers[left] + numbers[right]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 == target: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break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 err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elif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 &lt; target: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left +=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right -=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[left+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right+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B00F31-EDD2-087B-F4BF-13B4983F72CA}"/>
              </a:ext>
            </a:extLst>
          </p:cNvPr>
          <p:cNvCxnSpPr/>
          <p:nvPr/>
        </p:nvCxnSpPr>
        <p:spPr>
          <a:xfrm>
            <a:off x="2723535" y="707923"/>
            <a:ext cx="11700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BD8865-5930-1FFC-120F-62A0D9295219}"/>
              </a:ext>
            </a:extLst>
          </p:cNvPr>
          <p:cNvCxnSpPr/>
          <p:nvPr/>
        </p:nvCxnSpPr>
        <p:spPr>
          <a:xfrm>
            <a:off x="181896" y="707923"/>
            <a:ext cx="11700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FCB1EF-7995-CF61-2495-E6B5C08AF23F}"/>
              </a:ext>
            </a:extLst>
          </p:cNvPr>
          <p:cNvCxnSpPr/>
          <p:nvPr/>
        </p:nvCxnSpPr>
        <p:spPr>
          <a:xfrm>
            <a:off x="2723535" y="1430594"/>
            <a:ext cx="11700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BDB3978-9519-FB0F-2962-0AFA0857C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390353"/>
              </p:ext>
            </p:extLst>
          </p:nvPr>
        </p:nvGraphicFramePr>
        <p:xfrm>
          <a:off x="5289755" y="237885"/>
          <a:ext cx="498823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646">
                  <a:extLst>
                    <a:ext uri="{9D8B030D-6E8A-4147-A177-3AD203B41FA5}">
                      <a16:colId xmlns:a16="http://schemas.microsoft.com/office/drawing/2014/main" val="714171768"/>
                    </a:ext>
                  </a:extLst>
                </a:gridCol>
                <a:gridCol w="997646">
                  <a:extLst>
                    <a:ext uri="{9D8B030D-6E8A-4147-A177-3AD203B41FA5}">
                      <a16:colId xmlns:a16="http://schemas.microsoft.com/office/drawing/2014/main" val="2128483198"/>
                    </a:ext>
                  </a:extLst>
                </a:gridCol>
                <a:gridCol w="997646">
                  <a:extLst>
                    <a:ext uri="{9D8B030D-6E8A-4147-A177-3AD203B41FA5}">
                      <a16:colId xmlns:a16="http://schemas.microsoft.com/office/drawing/2014/main" val="142079355"/>
                    </a:ext>
                  </a:extLst>
                </a:gridCol>
                <a:gridCol w="997646">
                  <a:extLst>
                    <a:ext uri="{9D8B030D-6E8A-4147-A177-3AD203B41FA5}">
                      <a16:colId xmlns:a16="http://schemas.microsoft.com/office/drawing/2014/main" val="3562384386"/>
                    </a:ext>
                  </a:extLst>
                </a:gridCol>
                <a:gridCol w="997646">
                  <a:extLst>
                    <a:ext uri="{9D8B030D-6E8A-4147-A177-3AD203B41FA5}">
                      <a16:colId xmlns:a16="http://schemas.microsoft.com/office/drawing/2014/main" val="307869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724489"/>
                  </a:ext>
                </a:extLst>
              </a:tr>
            </a:tbl>
          </a:graphicData>
        </a:graphic>
      </p:graphicFrame>
      <p:sp>
        <p:nvSpPr>
          <p:cNvPr id="14" name="Down Arrow 13">
            <a:extLst>
              <a:ext uri="{FF2B5EF4-FFF2-40B4-BE49-F238E27FC236}">
                <a16:creationId xmlns:a16="http://schemas.microsoft.com/office/drawing/2014/main" id="{8B51BC12-CDC3-1032-B815-2AD6560E4DE8}"/>
              </a:ext>
            </a:extLst>
          </p:cNvPr>
          <p:cNvSpPr/>
          <p:nvPr/>
        </p:nvSpPr>
        <p:spPr>
          <a:xfrm rot="10800000">
            <a:off x="5594555" y="707923"/>
            <a:ext cx="373626" cy="30029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CF3D6D10-68A9-7B66-2F13-7652E0D56BDD}"/>
              </a:ext>
            </a:extLst>
          </p:cNvPr>
          <p:cNvSpPr/>
          <p:nvPr/>
        </p:nvSpPr>
        <p:spPr>
          <a:xfrm rot="10800000">
            <a:off x="9650362" y="707922"/>
            <a:ext cx="373626" cy="30029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9C904E-9D44-88D2-6F54-EF5839C9B46F}"/>
              </a:ext>
            </a:extLst>
          </p:cNvPr>
          <p:cNvSpPr/>
          <p:nvPr/>
        </p:nvSpPr>
        <p:spPr>
          <a:xfrm>
            <a:off x="4667838" y="1199536"/>
            <a:ext cx="6980903" cy="6784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Bidirectional double pointer</a:t>
            </a:r>
          </a:p>
          <a:p>
            <a:pPr marL="342900" indent="-342900" algn="ctr">
              <a:buAutoNum type="arabicPeriod"/>
            </a:pP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tells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already</a:t>
            </a:r>
            <a:r>
              <a:rPr lang="zh-CN" altLang="en-US" dirty="0"/>
              <a:t> </a:t>
            </a:r>
            <a:r>
              <a:rPr lang="en-US" altLang="zh-CN" dirty="0"/>
              <a:t>sorted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non-decreasing.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AB4BC7-BE48-D6F6-4DBB-7D07DD473E52}"/>
              </a:ext>
            </a:extLst>
          </p:cNvPr>
          <p:cNvSpPr/>
          <p:nvPr/>
        </p:nvSpPr>
        <p:spPr>
          <a:xfrm>
            <a:off x="4667837" y="2069281"/>
            <a:ext cx="6980903" cy="121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Brutal</a:t>
            </a:r>
            <a:r>
              <a:rPr lang="zh-CN" altLang="en-US" dirty="0"/>
              <a:t> </a:t>
            </a:r>
            <a:r>
              <a:rPr lang="en-US" altLang="zh-CN" dirty="0"/>
              <a:t>Force:</a:t>
            </a:r>
            <a:r>
              <a:rPr lang="zh-CN" altLang="en-US" dirty="0"/>
              <a:t> </a:t>
            </a:r>
            <a:r>
              <a:rPr lang="en-US" altLang="zh-CN" dirty="0"/>
              <a:t>Running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O(n^2);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Bidirectional double pointer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Running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O(n);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79027C-DE41-6CA2-2A92-85EA79B5E576}"/>
              </a:ext>
            </a:extLst>
          </p:cNvPr>
          <p:cNvSpPr txBox="1"/>
          <p:nvPr/>
        </p:nvSpPr>
        <p:spPr>
          <a:xfrm>
            <a:off x="2412181" y="3429000"/>
            <a:ext cx="355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Solution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twoSum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numbers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target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:type numbers: List[int]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:type target: int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rtype</a:t>
            </a:r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List[int]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Running Time is O(n)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Space Complexity is O(1)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Use the double pointers to calculate the result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Because of sorted in non-decreasing, if sum &gt; target, we can move the right pin; if sum &lt; target, we can move the left pin; else, we can return result.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 =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(numbers)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right = n -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left =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left &lt; right: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 = numbers[left] + numbers[right]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 &gt; target: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right -=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 err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elif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 &lt; target: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left +=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[left +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right +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E0D8FE6-4D65-217C-833E-4BC79709C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576986"/>
              </p:ext>
            </p:extLst>
          </p:nvPr>
        </p:nvGraphicFramePr>
        <p:xfrm>
          <a:off x="7430729" y="6434695"/>
          <a:ext cx="46981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36">
                  <a:extLst>
                    <a:ext uri="{9D8B030D-6E8A-4147-A177-3AD203B41FA5}">
                      <a16:colId xmlns:a16="http://schemas.microsoft.com/office/drawing/2014/main" val="3014785842"/>
                    </a:ext>
                  </a:extLst>
                </a:gridCol>
                <a:gridCol w="939636">
                  <a:extLst>
                    <a:ext uri="{9D8B030D-6E8A-4147-A177-3AD203B41FA5}">
                      <a16:colId xmlns:a16="http://schemas.microsoft.com/office/drawing/2014/main" val="2800932966"/>
                    </a:ext>
                  </a:extLst>
                </a:gridCol>
                <a:gridCol w="939636">
                  <a:extLst>
                    <a:ext uri="{9D8B030D-6E8A-4147-A177-3AD203B41FA5}">
                      <a16:colId xmlns:a16="http://schemas.microsoft.com/office/drawing/2014/main" val="986074600"/>
                    </a:ext>
                  </a:extLst>
                </a:gridCol>
                <a:gridCol w="939636">
                  <a:extLst>
                    <a:ext uri="{9D8B030D-6E8A-4147-A177-3AD203B41FA5}">
                      <a16:colId xmlns:a16="http://schemas.microsoft.com/office/drawing/2014/main" val="36410179"/>
                    </a:ext>
                  </a:extLst>
                </a:gridCol>
                <a:gridCol w="939636">
                  <a:extLst>
                    <a:ext uri="{9D8B030D-6E8A-4147-A177-3AD203B41FA5}">
                      <a16:colId xmlns:a16="http://schemas.microsoft.com/office/drawing/2014/main" val="2542874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4/28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4/29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30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821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1FFCEF-6C49-A6F1-2561-AD9CD43B0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32288" cy="3044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41B7EB-8466-0011-0DC8-7F901C007E21}"/>
              </a:ext>
            </a:extLst>
          </p:cNvPr>
          <p:cNvSpPr txBox="1"/>
          <p:nvPr/>
        </p:nvSpPr>
        <p:spPr>
          <a:xfrm>
            <a:off x="0" y="3086100"/>
            <a:ext cx="29464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Solution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findPeakElement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:type 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List[int]</a:t>
            </a:r>
            <a:endParaRPr lang="en-US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rtype</a:t>
            </a:r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int</a:t>
            </a:r>
            <a:endParaRPr lang="en-US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 = 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 = </a:t>
            </a:r>
            <a:r>
              <a:rPr lang="en-US" sz="1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endParaRPr lang="en-US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 = n-</a:t>
            </a:r>
            <a:r>
              <a:rPr lang="en-US" sz="1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endParaRPr lang="en-US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 &lt;= r: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mid = (l + r) // </a:t>
            </a:r>
            <a:r>
              <a:rPr lang="en-US" sz="1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endParaRPr lang="en-US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[mid] &lt;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[mid+</a:t>
            </a:r>
            <a:r>
              <a:rPr lang="en-US" sz="1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 = mid + </a:t>
            </a:r>
            <a:r>
              <a:rPr lang="en-US" sz="1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 = mid - </a:t>
            </a:r>
            <a:r>
              <a:rPr lang="en-US" sz="1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DB1DF-28D6-B728-D9E2-1E8A220A0798}"/>
              </a:ext>
            </a:extLst>
          </p:cNvPr>
          <p:cNvSpPr/>
          <p:nvPr/>
        </p:nvSpPr>
        <p:spPr>
          <a:xfrm>
            <a:off x="4752623" y="146632"/>
            <a:ext cx="5768621" cy="2751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b="1"/>
              <a:t>关键点是升序排列，所以</a:t>
            </a:r>
            <a:r>
              <a:rPr lang="en-US" altLang="zh-CN" b="1"/>
              <a:t>num[n]</a:t>
            </a:r>
            <a:r>
              <a:rPr lang="zh-CN" altLang="en-US" b="1"/>
              <a:t> </a:t>
            </a:r>
            <a:r>
              <a:rPr lang="en-US" altLang="zh-CN" b="1"/>
              <a:t>&lt;</a:t>
            </a:r>
            <a:r>
              <a:rPr lang="zh-CN" altLang="en-US" b="1"/>
              <a:t> </a:t>
            </a:r>
            <a:r>
              <a:rPr lang="en-US" altLang="zh-CN" b="1"/>
              <a:t>num[n+1]</a:t>
            </a:r>
          </a:p>
        </p:txBody>
      </p:sp>
    </p:spTree>
    <p:extLst>
      <p:ext uri="{BB962C8B-B14F-4D97-AF65-F5344CB8AC3E}">
        <p14:creationId xmlns:p14="http://schemas.microsoft.com/office/powerpoint/2010/main" val="2779879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5499B2-C5D7-2850-A091-1A89D019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69838" cy="24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84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7798E7-910E-4FD7-6357-89BCF421F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84050" cy="339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B37F3-ACA1-7683-9594-E4A1B546E80B}"/>
              </a:ext>
            </a:extLst>
          </p:cNvPr>
          <p:cNvSpPr txBox="1"/>
          <p:nvPr/>
        </p:nvSpPr>
        <p:spPr>
          <a:xfrm>
            <a:off x="0" y="3467101"/>
            <a:ext cx="2833511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Definition for singly-linked list.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class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ListNode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(object):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def __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__(self,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=0, next=None):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self.val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val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self.next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= next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Solution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reverseList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head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:type head: Optional[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ListNode</a:t>
            </a:r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]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rtype</a:t>
            </a:r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Optional[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ListNode</a:t>
            </a:r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]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 = </a:t>
            </a: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None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cur = head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cur: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nxt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cur.next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cur.next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pre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 = cur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cur 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nxt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pre</a:t>
            </a:r>
          </a:p>
        </p:txBody>
      </p:sp>
    </p:spTree>
    <p:extLst>
      <p:ext uri="{BB962C8B-B14F-4D97-AF65-F5344CB8AC3E}">
        <p14:creationId xmlns:p14="http://schemas.microsoft.com/office/powerpoint/2010/main" val="366695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0761D7-D3B6-49D3-26FD-FC990EF39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933616" cy="2884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273D16-D2F4-12B3-6081-E8286064A3BE}"/>
              </a:ext>
            </a:extLst>
          </p:cNvPr>
          <p:cNvSpPr txBox="1"/>
          <p:nvPr/>
        </p:nvSpPr>
        <p:spPr>
          <a:xfrm>
            <a:off x="0" y="2884311"/>
            <a:ext cx="317217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Definition for singly-linked list.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class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ListNode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(object):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def __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__(self,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=0, next=None):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self.val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val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self.next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= next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Solution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reverseBetween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head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left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right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:type head: Optional[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ListNode</a:t>
            </a:r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]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:type left: int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:type right: int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rtype</a:t>
            </a:r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Optional[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ListNode</a:t>
            </a:r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]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dummy 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ListNode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next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=head)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p0 = dummy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(left-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p0 = p0.next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 = </a:t>
            </a: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None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cur = p0.next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(right - left +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nxt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cur.next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cur.next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pre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 = cur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cur 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nxt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p0.next.next = cur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p0.next = pre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dummy.next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8346EE-4505-C6DA-E452-4A23BDD4C454}"/>
              </a:ext>
            </a:extLst>
          </p:cNvPr>
          <p:cNvSpPr/>
          <p:nvPr/>
        </p:nvSpPr>
        <p:spPr>
          <a:xfrm>
            <a:off x="4752623" y="146632"/>
            <a:ext cx="5768621" cy="2751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b="1" dirty="0"/>
              <a:t>旋转链表的基本概念需要掌握</a:t>
            </a:r>
            <a:endParaRPr lang="en-US" altLang="zh-CN" b="1" dirty="0"/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 = </a:t>
            </a:r>
            <a:r>
              <a:rPr lang="en-US" sz="1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None</a:t>
            </a:r>
            <a:endParaRPr lang="en-US" sz="1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cur = head</a:t>
            </a:r>
          </a:p>
          <a:p>
            <a:r>
              <a:rPr lang="en-US" sz="1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cur:</a:t>
            </a:r>
          </a:p>
          <a:p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nxt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cur.next</a:t>
            </a:r>
            <a:endParaRPr lang="en-US" sz="1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cur.next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pre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 = cur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cur 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nxt</a:t>
            </a:r>
            <a:endParaRPr lang="en-US" sz="1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pre</a:t>
            </a:r>
          </a:p>
          <a:p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554034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0EE2B0-C0CA-16C4-F079-575CC787E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51553" cy="4159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5B86BB-22A2-B866-38E3-10F3283CCA23}"/>
              </a:ext>
            </a:extLst>
          </p:cNvPr>
          <p:cNvSpPr txBox="1"/>
          <p:nvPr/>
        </p:nvSpPr>
        <p:spPr>
          <a:xfrm>
            <a:off x="0" y="4263354"/>
            <a:ext cx="609600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Definition for singly-linked list.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class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ListNode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(object):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def __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__(self,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=0, next=None):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self.val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val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self.next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= next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Solution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reverseKGroup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head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:type head: Optional[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ListNode</a:t>
            </a:r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]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:type k: int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rtype</a:t>
            </a:r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Optional[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ListNode</a:t>
            </a:r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]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Calculate the length of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Linklist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 =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cur = head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cur: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 +=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cur 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cur.next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dummy 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ListNode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next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=head)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p0 = dummy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n &gt;= k: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 -= k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cur = p0.next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 = </a:t>
            </a: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None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 </a:t>
            </a:r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(k):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nxt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cur.next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cur.next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pre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 = cur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cur 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nxt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temp = p0.next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p0.next.next = cur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p0.next = pre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p0 = temp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dummy.next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b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ED7966-75C1-84CA-450B-63DAC9740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533" y="1"/>
            <a:ext cx="5863420" cy="368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59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EE68FF-1674-9F51-D1E1-250B2B753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09156" cy="2862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D20981-C79C-4CD8-BA0E-57C72B2792C6}"/>
              </a:ext>
            </a:extLst>
          </p:cNvPr>
          <p:cNvSpPr txBox="1"/>
          <p:nvPr/>
        </p:nvSpPr>
        <p:spPr>
          <a:xfrm>
            <a:off x="0" y="3141281"/>
            <a:ext cx="337537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Definition for singly-linked list.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class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ListNode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(object):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def __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__(self,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=0, next=None):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self.val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val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self.next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= next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Solution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middleNode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head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:type head: Optional[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ListNode</a:t>
            </a:r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]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rtype</a:t>
            </a:r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Optional[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ListNode</a:t>
            </a:r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]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Slow and Fast Pointer: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Slow moves 1 step; Fast moves 2 step per 1 time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slow = head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fast = head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fast </a:t>
            </a: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fast.next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slow 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slow.next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fast 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fast.next.next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slow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890440-362F-A464-F46A-B70E1E0C0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6540771" cy="16933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C5F33C-40BC-DD60-0BF1-80906C191FD0}"/>
              </a:ext>
            </a:extLst>
          </p:cNvPr>
          <p:cNvSpPr/>
          <p:nvPr/>
        </p:nvSpPr>
        <p:spPr>
          <a:xfrm>
            <a:off x="4419600" y="1930277"/>
            <a:ext cx="5768621" cy="2751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b="1" dirty="0"/>
              <a:t>快慢指针能够快速寻</a:t>
            </a:r>
            <a:r>
              <a:rPr lang="en-US" altLang="zh-CN" b="1" dirty="0"/>
              <a:t>Middle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Linked</a:t>
            </a:r>
            <a:r>
              <a:rPr lang="zh-CN" altLang="en-US" b="1" dirty="0"/>
              <a:t> </a:t>
            </a:r>
            <a:r>
              <a:rPr lang="en-US" altLang="zh-CN" b="1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2846371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3BC128-1579-A6EF-165F-9349EDB1A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20943" cy="3503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AA2BB6-3905-3550-8070-E505C1AA23F8}"/>
              </a:ext>
            </a:extLst>
          </p:cNvPr>
          <p:cNvSpPr txBox="1"/>
          <p:nvPr/>
        </p:nvSpPr>
        <p:spPr>
          <a:xfrm>
            <a:off x="-45154" y="3795679"/>
            <a:ext cx="2765776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Definition for singly-linked list.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class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ListNode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(object):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def __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__(self, x):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self.val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= x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self.next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= None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Solution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hasCycle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head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:type head: 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ListNode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rtype</a:t>
            </a:r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bool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fast = head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slow = head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fast </a:t>
            </a: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fast.next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fast 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fast.next.next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slow 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slow.next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fast </a:t>
            </a: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slow: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b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AE35E-D299-1352-AD8B-82907D30C8D5}"/>
              </a:ext>
            </a:extLst>
          </p:cNvPr>
          <p:cNvSpPr/>
          <p:nvPr/>
        </p:nvSpPr>
        <p:spPr>
          <a:xfrm>
            <a:off x="4442178" y="169210"/>
            <a:ext cx="5768621" cy="2751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b="1" dirty="0"/>
              <a:t>快慢指针应用，如果快速能够遇到慢指针，代表存在环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4034134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2047BC-C054-B363-1CC8-B99E374F3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61560" cy="32229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408881-73BB-BD84-4F18-000105F8ED43}"/>
              </a:ext>
            </a:extLst>
          </p:cNvPr>
          <p:cNvSpPr txBox="1"/>
          <p:nvPr/>
        </p:nvSpPr>
        <p:spPr>
          <a:xfrm>
            <a:off x="0" y="3429000"/>
            <a:ext cx="2483556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Definition for singly-linked list.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class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ListNode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(object):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def __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__(self, x):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self.val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= x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self.next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= None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Solution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detectCycle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head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:type head: 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ListNode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rtype</a:t>
            </a:r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ListNode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fast = head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slow = head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fast </a:t>
            </a: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fast.next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fast 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fast.next.next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slow 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slow.next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fast </a:t>
            </a: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slow: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slow </a:t>
            </a: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head: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slow 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slow.next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head 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head.next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slow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None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83854-053B-50B0-C3E9-8CA49B3FF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734" y="0"/>
            <a:ext cx="3795888" cy="287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13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2249D1-AC51-07F4-A814-C5CE49C31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23981" cy="4713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6DD021-4445-651B-6228-ACF0E294E90C}"/>
              </a:ext>
            </a:extLst>
          </p:cNvPr>
          <p:cNvSpPr txBox="1"/>
          <p:nvPr/>
        </p:nvSpPr>
        <p:spPr>
          <a:xfrm>
            <a:off x="3823981" y="0"/>
            <a:ext cx="6096000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Definition for singly-linked list.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class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ListNode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(object):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def __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__(self,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=0, next=None):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self.val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val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self.next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= next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Solution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reorderList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head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:type head: Optional[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ListNode</a:t>
            </a:r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]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rtype</a:t>
            </a:r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None Do not return anything, modify head in-place instead.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Find the middle index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find_mid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head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fast = head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slow = head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fast </a:t>
            </a: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fast.next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fast 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fast.next.next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slow 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slow.next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slow</a:t>
            </a: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Reverse the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Linklist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reverse_linklist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head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 = </a:t>
            </a: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None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cur = head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cur: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nxt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cur.next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cur.next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pre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 = cur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cur 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nxt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pre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mid 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find_mid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(head)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head2 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reverse_linklist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(mid)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head2.next: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h1 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head.next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h2 = head2.next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head.next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head2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head2.next = h1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head2 = h2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head = h1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597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C309C1-024B-49E0-DE47-B59A8FED2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5867" cy="35061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89D628-C27E-0AA8-A12B-46DBD02A58E2}"/>
              </a:ext>
            </a:extLst>
          </p:cNvPr>
          <p:cNvSpPr txBox="1"/>
          <p:nvPr/>
        </p:nvSpPr>
        <p:spPr>
          <a:xfrm>
            <a:off x="0" y="3604154"/>
            <a:ext cx="2190863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Solution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threeSum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:type </a:t>
            </a:r>
            <a:r>
              <a:rPr lang="en-US" sz="4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List[int]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4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rtype</a:t>
            </a:r>
            <a:r>
              <a:rPr lang="en-US" sz="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List[List[int]]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Running time is O(</a:t>
            </a:r>
            <a:r>
              <a:rPr lang="en-US" sz="4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nlogn</a:t>
            </a:r>
            <a:r>
              <a:rPr lang="en-US" sz="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)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nums.sort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 = 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[]</a:t>
            </a:r>
          </a:p>
          <a:p>
            <a:b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Running time is O(n^2)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Space complexity is O(1)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(n-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 =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&gt; 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[i-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== x: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continue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x +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[i+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+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[i+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&gt; 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break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x +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[n-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+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[n-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&lt; 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continue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left =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right = n - 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left &lt; right: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 = x +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[left] +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[right]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 &gt; 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right -= 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 err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elif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 &lt; 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left += 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ans.append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([x,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[left],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[right]])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left += 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left &lt; right </a:t>
            </a:r>
            <a:r>
              <a:rPr lang="en-US" sz="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[left] ==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[left-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left += 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right -= 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right &gt; left </a:t>
            </a:r>
            <a:r>
              <a:rPr lang="en-US" sz="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[right] ==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[right+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right -= 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9F610-AD34-5AB4-E284-96F0EC756FF1}"/>
              </a:ext>
            </a:extLst>
          </p:cNvPr>
          <p:cNvSpPr/>
          <p:nvPr/>
        </p:nvSpPr>
        <p:spPr>
          <a:xfrm>
            <a:off x="4605867" y="1275867"/>
            <a:ext cx="7326489" cy="2751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z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X</a:t>
            </a:r>
            <a:r>
              <a:rPr lang="zh-CN" altLang="en-US" dirty="0"/>
              <a:t> 为外侧循环指针，</a:t>
            </a:r>
            <a:r>
              <a:rPr lang="en-US" altLang="zh-CN" dirty="0"/>
              <a:t>y</a:t>
            </a:r>
            <a:r>
              <a:rPr lang="zh-CN" altLang="en-US" dirty="0"/>
              <a:t> 为左侧指针， </a:t>
            </a:r>
            <a:r>
              <a:rPr lang="en-US" altLang="zh-CN" dirty="0"/>
              <a:t>z</a:t>
            </a:r>
            <a:r>
              <a:rPr lang="zh-CN" altLang="en-US" dirty="0"/>
              <a:t>为右侧指针，同上面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Sum</a:t>
            </a:r>
            <a:r>
              <a:rPr lang="zh-CN" altLang="en-US" dirty="0"/>
              <a:t>思路一致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另外，</a:t>
            </a:r>
            <a:r>
              <a:rPr lang="en-US" altLang="zh-CN" b="1" dirty="0"/>
              <a:t>Not</a:t>
            </a:r>
            <a:r>
              <a:rPr lang="zh-CN" altLang="en-US" b="1" dirty="0"/>
              <a:t> </a:t>
            </a:r>
            <a:r>
              <a:rPr lang="en-US" altLang="zh-CN" b="1" dirty="0"/>
              <a:t>Contain</a:t>
            </a:r>
            <a:r>
              <a:rPr lang="zh-CN" altLang="en-US" b="1" dirty="0"/>
              <a:t> </a:t>
            </a:r>
            <a:r>
              <a:rPr lang="en-US" altLang="zh-CN" b="1" dirty="0"/>
              <a:t>Duplicate</a:t>
            </a:r>
            <a:r>
              <a:rPr lang="zh-CN" altLang="en-US" b="1" dirty="0"/>
              <a:t> </a:t>
            </a:r>
            <a:r>
              <a:rPr lang="en-US" altLang="zh-CN" b="1" dirty="0"/>
              <a:t>Triplets,</a:t>
            </a:r>
            <a:r>
              <a:rPr lang="zh-CN" altLang="en-US" b="1" dirty="0"/>
              <a:t> 需要判断</a:t>
            </a:r>
            <a:r>
              <a:rPr lang="en-US" altLang="zh-CN" b="1" dirty="0"/>
              <a:t>x/y/z</a:t>
            </a:r>
            <a:r>
              <a:rPr lang="zh-CN" altLang="en-US" b="1" dirty="0"/>
              <a:t>与之前是否相同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优化细节：</a:t>
            </a:r>
            <a:endParaRPr lang="en-US" altLang="zh-CN" b="1" dirty="0"/>
          </a:p>
          <a:p>
            <a:r>
              <a:rPr lang="en-US" altLang="zh-CN" b="1" dirty="0"/>
              <a:t>num[</a:t>
            </a:r>
            <a:r>
              <a:rPr lang="en-US" altLang="zh-CN" b="1" dirty="0" err="1"/>
              <a:t>i</a:t>
            </a:r>
            <a:r>
              <a:rPr lang="en-US" altLang="zh-CN" b="1" dirty="0"/>
              <a:t>]</a:t>
            </a:r>
            <a:r>
              <a:rPr lang="zh-CN" altLang="en-US" b="1" dirty="0"/>
              <a:t> </a:t>
            </a:r>
            <a:r>
              <a:rPr lang="en-US" altLang="zh-CN" b="1" dirty="0"/>
              <a:t>+</a:t>
            </a:r>
            <a:r>
              <a:rPr lang="zh-CN" altLang="en-US" b="1" dirty="0"/>
              <a:t> </a:t>
            </a:r>
            <a:r>
              <a:rPr lang="en-US" altLang="zh-CN" b="1" dirty="0"/>
              <a:t>num[i+1]</a:t>
            </a:r>
            <a:r>
              <a:rPr lang="zh-CN" altLang="en-US" b="1" dirty="0"/>
              <a:t> </a:t>
            </a:r>
            <a:r>
              <a:rPr lang="en-US" altLang="zh-CN" b="1" dirty="0"/>
              <a:t>+</a:t>
            </a:r>
            <a:r>
              <a:rPr lang="zh-CN" altLang="en-US" b="1" dirty="0"/>
              <a:t> </a:t>
            </a:r>
            <a:r>
              <a:rPr lang="en-US" altLang="zh-CN" b="1" dirty="0"/>
              <a:t>num[i+2]</a:t>
            </a:r>
            <a:r>
              <a:rPr lang="zh-CN" altLang="en-US" b="1" dirty="0"/>
              <a:t> </a:t>
            </a:r>
            <a:r>
              <a:rPr lang="en-US" altLang="zh-CN" b="1" dirty="0"/>
              <a:t>&gt;0</a:t>
            </a:r>
            <a:r>
              <a:rPr lang="zh-CN" altLang="en-US" b="1" dirty="0"/>
              <a:t> </a:t>
            </a:r>
            <a:r>
              <a:rPr lang="en-US" altLang="zh-CN" b="1" dirty="0"/>
              <a:t>break</a:t>
            </a:r>
          </a:p>
          <a:p>
            <a:r>
              <a:rPr lang="en-US" altLang="zh-CN" b="1" dirty="0"/>
              <a:t>num[</a:t>
            </a:r>
            <a:r>
              <a:rPr lang="en-US" altLang="zh-CN" b="1" dirty="0" err="1"/>
              <a:t>i</a:t>
            </a:r>
            <a:r>
              <a:rPr lang="en-US" altLang="zh-CN" b="1" dirty="0"/>
              <a:t>]</a:t>
            </a:r>
            <a:r>
              <a:rPr lang="zh-CN" altLang="en-US" b="1" dirty="0"/>
              <a:t> </a:t>
            </a:r>
            <a:r>
              <a:rPr lang="en-US" altLang="zh-CN" b="1" dirty="0"/>
              <a:t>+</a:t>
            </a:r>
            <a:r>
              <a:rPr lang="zh-CN" altLang="en-US" b="1" dirty="0"/>
              <a:t> </a:t>
            </a:r>
            <a:r>
              <a:rPr lang="en-US" altLang="zh-CN" b="1" dirty="0"/>
              <a:t>num[n-1]</a:t>
            </a:r>
            <a:r>
              <a:rPr lang="zh-CN" altLang="en-US" b="1" dirty="0"/>
              <a:t> </a:t>
            </a:r>
            <a:r>
              <a:rPr lang="en-US" altLang="zh-CN" b="1" dirty="0"/>
              <a:t>+</a:t>
            </a:r>
            <a:r>
              <a:rPr lang="zh-CN" altLang="en-US" b="1" dirty="0"/>
              <a:t> </a:t>
            </a:r>
            <a:r>
              <a:rPr lang="en-US" altLang="zh-CN" b="1" dirty="0"/>
              <a:t>num[n-2]</a:t>
            </a:r>
            <a:r>
              <a:rPr lang="zh-CN" altLang="en-US" b="1" dirty="0"/>
              <a:t> </a:t>
            </a:r>
            <a:r>
              <a:rPr lang="en-US" altLang="zh-CN" b="1" dirty="0"/>
              <a:t>&lt;0</a:t>
            </a:r>
            <a:r>
              <a:rPr lang="zh-CN" altLang="en-US" b="1" dirty="0"/>
              <a:t> </a:t>
            </a:r>
            <a:r>
              <a:rPr lang="en-US" altLang="zh-CN" b="1" dirty="0"/>
              <a:t>continue</a:t>
            </a:r>
          </a:p>
          <a:p>
            <a:endParaRPr lang="en-US" altLang="zh-CN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E3E26A3-53B0-8EA9-2E73-753914EFF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951001"/>
              </p:ext>
            </p:extLst>
          </p:nvPr>
        </p:nvGraphicFramePr>
        <p:xfrm>
          <a:off x="5289755" y="237885"/>
          <a:ext cx="498823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646">
                  <a:extLst>
                    <a:ext uri="{9D8B030D-6E8A-4147-A177-3AD203B41FA5}">
                      <a16:colId xmlns:a16="http://schemas.microsoft.com/office/drawing/2014/main" val="714171768"/>
                    </a:ext>
                  </a:extLst>
                </a:gridCol>
                <a:gridCol w="997646">
                  <a:extLst>
                    <a:ext uri="{9D8B030D-6E8A-4147-A177-3AD203B41FA5}">
                      <a16:colId xmlns:a16="http://schemas.microsoft.com/office/drawing/2014/main" val="2128483198"/>
                    </a:ext>
                  </a:extLst>
                </a:gridCol>
                <a:gridCol w="997646">
                  <a:extLst>
                    <a:ext uri="{9D8B030D-6E8A-4147-A177-3AD203B41FA5}">
                      <a16:colId xmlns:a16="http://schemas.microsoft.com/office/drawing/2014/main" val="142079355"/>
                    </a:ext>
                  </a:extLst>
                </a:gridCol>
                <a:gridCol w="997646">
                  <a:extLst>
                    <a:ext uri="{9D8B030D-6E8A-4147-A177-3AD203B41FA5}">
                      <a16:colId xmlns:a16="http://schemas.microsoft.com/office/drawing/2014/main" val="3562384386"/>
                    </a:ext>
                  </a:extLst>
                </a:gridCol>
                <a:gridCol w="997646">
                  <a:extLst>
                    <a:ext uri="{9D8B030D-6E8A-4147-A177-3AD203B41FA5}">
                      <a16:colId xmlns:a16="http://schemas.microsoft.com/office/drawing/2014/main" val="307869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724489"/>
                  </a:ext>
                </a:extLst>
              </a:tr>
            </a:tbl>
          </a:graphicData>
        </a:graphic>
      </p:graphicFrame>
      <p:sp>
        <p:nvSpPr>
          <p:cNvPr id="9" name="Down Arrow 8">
            <a:extLst>
              <a:ext uri="{FF2B5EF4-FFF2-40B4-BE49-F238E27FC236}">
                <a16:creationId xmlns:a16="http://schemas.microsoft.com/office/drawing/2014/main" id="{B1D8B4E8-69A6-A95B-FF92-7A9873D0F8AA}"/>
              </a:ext>
            </a:extLst>
          </p:cNvPr>
          <p:cNvSpPr/>
          <p:nvPr/>
        </p:nvSpPr>
        <p:spPr>
          <a:xfrm rot="10800000">
            <a:off x="5594555" y="707923"/>
            <a:ext cx="373626" cy="30029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6B41F9A-AD0D-C79F-81B2-4EBCC676F2F5}"/>
              </a:ext>
            </a:extLst>
          </p:cNvPr>
          <p:cNvSpPr/>
          <p:nvPr/>
        </p:nvSpPr>
        <p:spPr>
          <a:xfrm rot="10800000">
            <a:off x="9593918" y="707922"/>
            <a:ext cx="373626" cy="300293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71BFADE4-8C2C-FD4E-52CC-76798D8CBD06}"/>
              </a:ext>
            </a:extLst>
          </p:cNvPr>
          <p:cNvSpPr/>
          <p:nvPr/>
        </p:nvSpPr>
        <p:spPr>
          <a:xfrm rot="10800000">
            <a:off x="6583243" y="707922"/>
            <a:ext cx="373626" cy="30029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79AE24F-AD39-1144-23D0-E0779B03F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340015"/>
              </p:ext>
            </p:extLst>
          </p:nvPr>
        </p:nvGraphicFramePr>
        <p:xfrm>
          <a:off x="7430729" y="6434695"/>
          <a:ext cx="46981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36">
                  <a:extLst>
                    <a:ext uri="{9D8B030D-6E8A-4147-A177-3AD203B41FA5}">
                      <a16:colId xmlns:a16="http://schemas.microsoft.com/office/drawing/2014/main" val="3014785842"/>
                    </a:ext>
                  </a:extLst>
                </a:gridCol>
                <a:gridCol w="939636">
                  <a:extLst>
                    <a:ext uri="{9D8B030D-6E8A-4147-A177-3AD203B41FA5}">
                      <a16:colId xmlns:a16="http://schemas.microsoft.com/office/drawing/2014/main" val="2800932966"/>
                    </a:ext>
                  </a:extLst>
                </a:gridCol>
                <a:gridCol w="939636">
                  <a:extLst>
                    <a:ext uri="{9D8B030D-6E8A-4147-A177-3AD203B41FA5}">
                      <a16:colId xmlns:a16="http://schemas.microsoft.com/office/drawing/2014/main" val="986074600"/>
                    </a:ext>
                  </a:extLst>
                </a:gridCol>
                <a:gridCol w="939636">
                  <a:extLst>
                    <a:ext uri="{9D8B030D-6E8A-4147-A177-3AD203B41FA5}">
                      <a16:colId xmlns:a16="http://schemas.microsoft.com/office/drawing/2014/main" val="36410179"/>
                    </a:ext>
                  </a:extLst>
                </a:gridCol>
                <a:gridCol w="939636">
                  <a:extLst>
                    <a:ext uri="{9D8B030D-6E8A-4147-A177-3AD203B41FA5}">
                      <a16:colId xmlns:a16="http://schemas.microsoft.com/office/drawing/2014/main" val="2542874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4/28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4/29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3043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78E52AE-FFD2-EAEC-7AF7-B41AD06D78A5}"/>
              </a:ext>
            </a:extLst>
          </p:cNvPr>
          <p:cNvSpPr txBox="1"/>
          <p:nvPr/>
        </p:nvSpPr>
        <p:spPr>
          <a:xfrm>
            <a:off x="1687870" y="3604154"/>
            <a:ext cx="219086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Solution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threeSum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:type </a:t>
            </a:r>
            <a:r>
              <a:rPr lang="en-US" sz="4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List[int]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4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rtype</a:t>
            </a:r>
            <a:r>
              <a:rPr lang="en-US" sz="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List[List[int]]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sz="4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Ruuning</a:t>
            </a:r>
            <a:r>
              <a:rPr lang="en-US" sz="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time </a:t>
            </a:r>
            <a:r>
              <a:rPr lang="en-US" sz="4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nlogn</a:t>
            </a:r>
            <a:r>
              <a:rPr lang="en-US" sz="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for sorting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nums.sort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sz="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#The order of the output and the order of the triplets does not matter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 = 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[]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(n-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 =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 = n - 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&gt; 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==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[i-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continue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+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[i+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+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[i+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&gt; 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break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+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[n-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+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[n-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&lt; 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continue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j &lt; k: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 =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+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[j] +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[k]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 &gt; 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 -= 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 err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elif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 &lt; 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 += 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ans.append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[j],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[k]])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 += 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j &lt; k </a:t>
            </a:r>
            <a:r>
              <a:rPr lang="en-US" sz="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[j] ==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[j-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 += 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 -= 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j &lt; k </a:t>
            </a:r>
            <a:r>
              <a:rPr lang="en-US" sz="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[k] ==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[k+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 -= </a:t>
            </a:r>
            <a:r>
              <a:rPr lang="en-US" sz="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endParaRPr lang="en-US" sz="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E4008A-A74D-DF5B-88DA-D1B26F4694CC}"/>
              </a:ext>
            </a:extLst>
          </p:cNvPr>
          <p:cNvSpPr/>
          <p:nvPr/>
        </p:nvSpPr>
        <p:spPr>
          <a:xfrm>
            <a:off x="4605866" y="4410300"/>
            <a:ext cx="7326489" cy="819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b="1" dirty="0"/>
              <a:t>第二遍做的时候，出现了</a:t>
            </a:r>
            <a:r>
              <a:rPr lang="en-US" altLang="zh-CN" b="1" dirty="0"/>
              <a:t>out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index</a:t>
            </a:r>
            <a:r>
              <a:rPr lang="zh-CN" altLang="en-US" b="1" dirty="0"/>
              <a:t>。没有考虑清楚</a:t>
            </a:r>
            <a:r>
              <a:rPr lang="en-US" altLang="zh-CN" b="1" dirty="0"/>
              <a:t>while</a:t>
            </a:r>
            <a:r>
              <a:rPr lang="zh-CN" altLang="en-US" b="1" dirty="0"/>
              <a:t>过程，所以需要增加条件</a:t>
            </a:r>
            <a:r>
              <a:rPr lang="en-US" altLang="zh-CN" b="1" dirty="0"/>
              <a:t>j&lt;</a:t>
            </a:r>
            <a:r>
              <a:rPr lang="zh-CN" altLang="en-US" b="1" dirty="0"/>
              <a:t> </a:t>
            </a:r>
            <a:r>
              <a:rPr lang="en-US" altLang="zh-CN" b="1" dirty="0"/>
              <a:t>k,</a:t>
            </a:r>
            <a:r>
              <a:rPr lang="zh-CN" altLang="en-US" b="1" dirty="0"/>
              <a:t>作为限制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720685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CBFB8C-2487-5D9F-84D1-1A2B650A4148}"/>
              </a:ext>
            </a:extLst>
          </p:cNvPr>
          <p:cNvSpPr/>
          <p:nvPr/>
        </p:nvSpPr>
        <p:spPr>
          <a:xfrm>
            <a:off x="479778" y="807378"/>
            <a:ext cx="7326489" cy="2751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b="1" dirty="0"/>
              <a:t>Two</a:t>
            </a:r>
            <a:r>
              <a:rPr lang="zh-CN" altLang="en-US" b="1" dirty="0"/>
              <a:t> </a:t>
            </a:r>
            <a:r>
              <a:rPr lang="en-US" altLang="zh-CN" b="1" dirty="0"/>
              <a:t>sum</a:t>
            </a:r>
            <a:r>
              <a:rPr lang="zh-CN" altLang="en-US" b="1" dirty="0"/>
              <a:t> </a:t>
            </a:r>
            <a:r>
              <a:rPr lang="en-US" altLang="zh-CN" b="1" dirty="0"/>
              <a:t>or</a:t>
            </a:r>
            <a:r>
              <a:rPr lang="zh-CN" altLang="en-US" b="1" dirty="0"/>
              <a:t> </a:t>
            </a:r>
            <a:r>
              <a:rPr lang="en-US" altLang="zh-CN" b="1" dirty="0"/>
              <a:t>Three</a:t>
            </a:r>
            <a:r>
              <a:rPr lang="zh-CN" altLang="en-US" b="1" dirty="0"/>
              <a:t> </a:t>
            </a:r>
            <a:r>
              <a:rPr lang="en-US" altLang="zh-CN" b="1" dirty="0"/>
              <a:t>sum</a:t>
            </a:r>
            <a:r>
              <a:rPr lang="zh-CN" altLang="en-US" b="1" dirty="0"/>
              <a:t> </a:t>
            </a:r>
            <a:r>
              <a:rPr lang="en-US" altLang="zh-CN" b="1" dirty="0"/>
              <a:t>firstly</a:t>
            </a:r>
            <a:r>
              <a:rPr lang="zh-CN" altLang="en-US" b="1" dirty="0"/>
              <a:t> </a:t>
            </a:r>
            <a:r>
              <a:rPr lang="en-US" altLang="zh-CN" b="1" dirty="0"/>
              <a:t>should</a:t>
            </a:r>
            <a:r>
              <a:rPr lang="zh-CN" altLang="en-US" b="1" dirty="0"/>
              <a:t> </a:t>
            </a:r>
            <a:r>
              <a:rPr lang="en-US" altLang="zh-CN" b="1" dirty="0"/>
              <a:t>sort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double</a:t>
            </a:r>
            <a:r>
              <a:rPr lang="zh-CN" altLang="en-US" b="1" dirty="0"/>
              <a:t> </a:t>
            </a:r>
            <a:r>
              <a:rPr lang="en-US" altLang="zh-CN" b="1" dirty="0"/>
              <a:t>points.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550B6-9287-B8D5-81AA-65398E9B93A8}"/>
              </a:ext>
            </a:extLst>
          </p:cNvPr>
          <p:cNvSpPr/>
          <p:nvPr/>
        </p:nvSpPr>
        <p:spPr>
          <a:xfrm>
            <a:off x="479777" y="3849734"/>
            <a:ext cx="7326489" cy="2751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b="1" dirty="0"/>
              <a:t>Subarray:</a:t>
            </a:r>
          </a:p>
          <a:p>
            <a:r>
              <a:rPr lang="en-US" altLang="zh-CN" b="1" dirty="0"/>
              <a:t>Subsequence:</a:t>
            </a:r>
          </a:p>
          <a:p>
            <a:endParaRPr lang="en-US" altLang="zh-CN" b="1" dirty="0"/>
          </a:p>
          <a:p>
            <a:r>
              <a:rPr lang="en-US" altLang="zh-CN" b="1" dirty="0"/>
              <a:t>Example:</a:t>
            </a:r>
          </a:p>
          <a:p>
            <a:r>
              <a:rPr lang="en-US" altLang="zh-CN" b="1" dirty="0" err="1"/>
              <a:t>abcdef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Subarray:</a:t>
            </a:r>
            <a:r>
              <a:rPr lang="zh-CN" altLang="en-US" b="1" dirty="0"/>
              <a:t> </a:t>
            </a:r>
            <a:r>
              <a:rPr lang="en-US" altLang="zh-CN" b="1" dirty="0" err="1"/>
              <a:t>abc</a:t>
            </a:r>
            <a:endParaRPr lang="en-US" altLang="zh-CN" b="1" dirty="0"/>
          </a:p>
          <a:p>
            <a:r>
              <a:rPr lang="en-US" altLang="zh-CN" b="1" dirty="0"/>
              <a:t>Subsequence:</a:t>
            </a:r>
            <a:r>
              <a:rPr lang="zh-CN" altLang="en-US" b="1" dirty="0"/>
              <a:t> </a:t>
            </a:r>
            <a:r>
              <a:rPr lang="en-US" altLang="zh-CN" b="1" dirty="0" err="1"/>
              <a:t>acf</a:t>
            </a:r>
            <a:endParaRPr lang="en-US" altLang="zh-CN" b="1" dirty="0"/>
          </a:p>
          <a:p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062242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435348-F3DB-D729-001B-1D50816F5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93110" cy="4284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E80D15-DC78-9C5D-B4D3-142772A7E34D}"/>
              </a:ext>
            </a:extLst>
          </p:cNvPr>
          <p:cNvSpPr txBox="1"/>
          <p:nvPr/>
        </p:nvSpPr>
        <p:spPr>
          <a:xfrm>
            <a:off x="0" y="4284133"/>
            <a:ext cx="323991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Solution</a:t>
            </a:r>
            <a:r>
              <a:rPr lang="en-US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US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maxArea</a:t>
            </a:r>
            <a:r>
              <a:rPr lang="en-US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height</a:t>
            </a:r>
            <a:r>
              <a:rPr lang="en-US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9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9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:type height: List[int]</a:t>
            </a:r>
            <a:endParaRPr lang="en-US" sz="9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9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rtype</a:t>
            </a:r>
            <a:r>
              <a:rPr lang="en-US" sz="9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int</a:t>
            </a:r>
            <a:endParaRPr lang="en-US" sz="9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9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 = 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(height)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left = </a:t>
            </a:r>
            <a:r>
              <a:rPr lang="en-US" sz="9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endParaRPr lang="en-US" sz="9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right = n - </a:t>
            </a:r>
            <a:r>
              <a:rPr lang="en-US" sz="9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9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r>
              <a:rPr lang="en-US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9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endParaRPr lang="en-US" sz="9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left &lt; right: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 = </a:t>
            </a:r>
            <a:r>
              <a:rPr lang="en-US" sz="9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US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(height[left], height[right])</a:t>
            </a:r>
          </a:p>
          <a:p>
            <a:r>
              <a:rPr lang="en-US" sz="9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r>
              <a:rPr lang="en-US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9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US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r>
              <a:rPr lang="en-US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h * (right - left))</a:t>
            </a:r>
          </a:p>
          <a:p>
            <a:r>
              <a:rPr lang="en-US" sz="9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height[left] &lt; height[right]: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left += </a:t>
            </a:r>
            <a:r>
              <a:rPr lang="en-US" sz="9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9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right -= </a:t>
            </a:r>
            <a:r>
              <a:rPr lang="en-US" sz="9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9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9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endParaRPr lang="en-US" sz="9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27FBC2-0A35-3C44-C9BC-D6FA96F2D14A}"/>
              </a:ext>
            </a:extLst>
          </p:cNvPr>
          <p:cNvSpPr/>
          <p:nvPr/>
        </p:nvSpPr>
        <p:spPr>
          <a:xfrm>
            <a:off x="4171244" y="141333"/>
            <a:ext cx="7326489" cy="2751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b="1" dirty="0"/>
              <a:t>整体思路依然是双向双指针</a:t>
            </a:r>
            <a:endParaRPr lang="en-US" altLang="zh-CN" b="1" dirty="0"/>
          </a:p>
          <a:p>
            <a:r>
              <a:rPr lang="zh-CN" altLang="en-US" b="1" dirty="0"/>
              <a:t>如果左侧小于右侧，左侧指针向右侧移动一位</a:t>
            </a:r>
            <a:endParaRPr lang="en-US" altLang="zh-CN" b="1" dirty="0"/>
          </a:p>
          <a:p>
            <a:r>
              <a:rPr lang="zh-CN" altLang="en-US" b="1" dirty="0"/>
              <a:t>如果左侧大于右侧，右侧指针向左移动一位</a:t>
            </a:r>
            <a:endParaRPr lang="en-US" altLang="zh-CN" b="1" dirty="0"/>
          </a:p>
          <a:p>
            <a:r>
              <a:rPr lang="zh-CN" altLang="en-US" b="1" dirty="0"/>
              <a:t>每次对比左右两侧，最小值*宽度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Running</a:t>
            </a:r>
            <a:r>
              <a:rPr lang="zh-CN" altLang="en-US" b="1" dirty="0"/>
              <a:t> </a:t>
            </a:r>
            <a:r>
              <a:rPr lang="en-US" altLang="zh-CN" b="1" dirty="0"/>
              <a:t>time</a:t>
            </a:r>
            <a:r>
              <a:rPr lang="zh-CN" altLang="en-US" b="1" dirty="0"/>
              <a:t> </a:t>
            </a:r>
            <a:r>
              <a:rPr lang="en-US" altLang="zh-CN" b="1" dirty="0"/>
              <a:t>O(n)</a:t>
            </a:r>
          </a:p>
          <a:p>
            <a:r>
              <a:rPr lang="en-US" altLang="zh-CN" b="1" dirty="0"/>
              <a:t>Space</a:t>
            </a:r>
            <a:r>
              <a:rPr lang="zh-CN" altLang="en-US" b="1" dirty="0"/>
              <a:t> </a:t>
            </a:r>
            <a:r>
              <a:rPr lang="en-US" altLang="zh-CN" b="1" dirty="0"/>
              <a:t>complexity</a:t>
            </a:r>
            <a:r>
              <a:rPr lang="zh-CN" altLang="en-US" b="1" dirty="0"/>
              <a:t> </a:t>
            </a:r>
            <a:r>
              <a:rPr lang="en-US" altLang="zh-CN" b="1" dirty="0"/>
              <a:t>O(1)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6C503A0-0D44-2F54-2E3B-CD23CF048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340015"/>
              </p:ext>
            </p:extLst>
          </p:nvPr>
        </p:nvGraphicFramePr>
        <p:xfrm>
          <a:off x="7430729" y="6434695"/>
          <a:ext cx="46981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36">
                  <a:extLst>
                    <a:ext uri="{9D8B030D-6E8A-4147-A177-3AD203B41FA5}">
                      <a16:colId xmlns:a16="http://schemas.microsoft.com/office/drawing/2014/main" val="3014785842"/>
                    </a:ext>
                  </a:extLst>
                </a:gridCol>
                <a:gridCol w="939636">
                  <a:extLst>
                    <a:ext uri="{9D8B030D-6E8A-4147-A177-3AD203B41FA5}">
                      <a16:colId xmlns:a16="http://schemas.microsoft.com/office/drawing/2014/main" val="2800932966"/>
                    </a:ext>
                  </a:extLst>
                </a:gridCol>
                <a:gridCol w="939636">
                  <a:extLst>
                    <a:ext uri="{9D8B030D-6E8A-4147-A177-3AD203B41FA5}">
                      <a16:colId xmlns:a16="http://schemas.microsoft.com/office/drawing/2014/main" val="986074600"/>
                    </a:ext>
                  </a:extLst>
                </a:gridCol>
                <a:gridCol w="939636">
                  <a:extLst>
                    <a:ext uri="{9D8B030D-6E8A-4147-A177-3AD203B41FA5}">
                      <a16:colId xmlns:a16="http://schemas.microsoft.com/office/drawing/2014/main" val="36410179"/>
                    </a:ext>
                  </a:extLst>
                </a:gridCol>
                <a:gridCol w="939636">
                  <a:extLst>
                    <a:ext uri="{9D8B030D-6E8A-4147-A177-3AD203B41FA5}">
                      <a16:colId xmlns:a16="http://schemas.microsoft.com/office/drawing/2014/main" val="2542874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4/28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4/29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304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7BCF664-2AE9-71C1-4687-57F11C3A09FD}"/>
              </a:ext>
            </a:extLst>
          </p:cNvPr>
          <p:cNvSpPr txBox="1"/>
          <p:nvPr/>
        </p:nvSpPr>
        <p:spPr>
          <a:xfrm>
            <a:off x="2686755" y="4178995"/>
            <a:ext cx="2901245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Solution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maxArea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height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:type height: List[int]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rtype</a:t>
            </a:r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int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Double Pointer from both sides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Running time is O(n)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Space complexity is O(1)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 =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(height)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left =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right = n -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left &lt; right: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min_height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8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(height[left], height[right])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8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min_height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 (right - left))</a:t>
            </a: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Add condition to move left or right pin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height[left] &lt; height[right]: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left +=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right -=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152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676D7E-FDB4-CBB2-2A34-85973970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4358903" cy="3747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EA193-3BDD-C23D-219E-43507C244206}"/>
              </a:ext>
            </a:extLst>
          </p:cNvPr>
          <p:cNvSpPr txBox="1"/>
          <p:nvPr/>
        </p:nvSpPr>
        <p:spPr>
          <a:xfrm>
            <a:off x="-45154" y="3841790"/>
            <a:ext cx="325119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Solution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trap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height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:type height: List[int]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rtype</a:t>
            </a:r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int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 =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(height)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pre_height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* n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pre_height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height[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suf_height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* n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suf_height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[n-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height[n-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n):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pre_height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-US" sz="8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pre_height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[i-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height[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(n-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suf_height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-US" sz="8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suf_height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[i+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height[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(n):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+= </a:t>
            </a:r>
            <a:r>
              <a:rPr lang="en-US" sz="8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pre_height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suf_height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 - height[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40B6E-E4B2-D492-7A94-51DA9B9299DE}"/>
              </a:ext>
            </a:extLst>
          </p:cNvPr>
          <p:cNvSpPr/>
          <p:nvPr/>
        </p:nvSpPr>
        <p:spPr>
          <a:xfrm>
            <a:off x="4442178" y="0"/>
            <a:ext cx="7326489" cy="2751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b="1" dirty="0"/>
              <a:t>Pre-max</a:t>
            </a:r>
            <a:r>
              <a:rPr lang="zh-CN" altLang="en-US" b="1" dirty="0"/>
              <a:t> 和</a:t>
            </a:r>
            <a:r>
              <a:rPr lang="en-US" altLang="zh-CN" b="1" dirty="0" err="1"/>
              <a:t>Suf_max</a:t>
            </a:r>
            <a:r>
              <a:rPr lang="zh-CN" altLang="en-US" b="1" dirty="0"/>
              <a:t>分别为前序和后续，遍历求出不同梯度的最大高度</a:t>
            </a:r>
            <a:endParaRPr lang="en-US" altLang="zh-CN" b="1" dirty="0"/>
          </a:p>
          <a:p>
            <a:r>
              <a:rPr lang="zh-CN" altLang="en-US" b="1" dirty="0"/>
              <a:t>在</a:t>
            </a:r>
            <a:r>
              <a:rPr lang="en-US" altLang="zh-CN" b="1" dirty="0"/>
              <a:t>Pre-max</a:t>
            </a:r>
            <a:r>
              <a:rPr lang="zh-CN" altLang="en-US" b="1" dirty="0"/>
              <a:t> 和</a:t>
            </a:r>
            <a:r>
              <a:rPr lang="en-US" altLang="zh-CN" b="1" dirty="0" err="1"/>
              <a:t>Suf_max</a:t>
            </a:r>
            <a:r>
              <a:rPr lang="zh-CN" altLang="en-US" b="1" dirty="0"/>
              <a:t>中取最小值，并与</a:t>
            </a:r>
            <a:r>
              <a:rPr lang="en-US" altLang="zh-CN" b="1" dirty="0"/>
              <a:t>height</a:t>
            </a:r>
            <a:r>
              <a:rPr lang="zh-CN" altLang="en-US" b="1" dirty="0"/>
              <a:t>进行计算</a:t>
            </a:r>
            <a:endParaRPr lang="en-US" altLang="zh-CN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0DEC227-C31B-E070-EE1A-7783C36C0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340015"/>
              </p:ext>
            </p:extLst>
          </p:nvPr>
        </p:nvGraphicFramePr>
        <p:xfrm>
          <a:off x="7430729" y="6434695"/>
          <a:ext cx="46981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36">
                  <a:extLst>
                    <a:ext uri="{9D8B030D-6E8A-4147-A177-3AD203B41FA5}">
                      <a16:colId xmlns:a16="http://schemas.microsoft.com/office/drawing/2014/main" val="3014785842"/>
                    </a:ext>
                  </a:extLst>
                </a:gridCol>
                <a:gridCol w="939636">
                  <a:extLst>
                    <a:ext uri="{9D8B030D-6E8A-4147-A177-3AD203B41FA5}">
                      <a16:colId xmlns:a16="http://schemas.microsoft.com/office/drawing/2014/main" val="2800932966"/>
                    </a:ext>
                  </a:extLst>
                </a:gridCol>
                <a:gridCol w="939636">
                  <a:extLst>
                    <a:ext uri="{9D8B030D-6E8A-4147-A177-3AD203B41FA5}">
                      <a16:colId xmlns:a16="http://schemas.microsoft.com/office/drawing/2014/main" val="986074600"/>
                    </a:ext>
                  </a:extLst>
                </a:gridCol>
                <a:gridCol w="939636">
                  <a:extLst>
                    <a:ext uri="{9D8B030D-6E8A-4147-A177-3AD203B41FA5}">
                      <a16:colId xmlns:a16="http://schemas.microsoft.com/office/drawing/2014/main" val="36410179"/>
                    </a:ext>
                  </a:extLst>
                </a:gridCol>
                <a:gridCol w="939636">
                  <a:extLst>
                    <a:ext uri="{9D8B030D-6E8A-4147-A177-3AD203B41FA5}">
                      <a16:colId xmlns:a16="http://schemas.microsoft.com/office/drawing/2014/main" val="2542874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4/28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4/29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3043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B4A6BED-7C5A-70EC-9B4E-FE2D1FC89D1E}"/>
              </a:ext>
            </a:extLst>
          </p:cNvPr>
          <p:cNvSpPr txBox="1"/>
          <p:nvPr/>
        </p:nvSpPr>
        <p:spPr>
          <a:xfrm>
            <a:off x="2867380" y="3841790"/>
            <a:ext cx="353342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Solution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trap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height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:type height: List[int]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rtype</a:t>
            </a:r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int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b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Pre_max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suf_max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calculate the height: So Important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Running time is O(n)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Space complexity is O(1)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 =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(height)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pre_max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* n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pre_max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height[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n):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pre_max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-US" sz="8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pre_max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[i-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height[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suf_max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* n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suf_max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[-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height[-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(n-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suf_max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-US" sz="8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suf_max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[i+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height[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(n):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min_height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8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pre_max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suf_max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min_height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 height[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252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3E151B-195A-0E20-4B47-CA0053943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95961" cy="27883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58D524-BC99-A44B-179A-96A181F0270E}"/>
              </a:ext>
            </a:extLst>
          </p:cNvPr>
          <p:cNvSpPr/>
          <p:nvPr/>
        </p:nvSpPr>
        <p:spPr>
          <a:xfrm>
            <a:off x="5095961" y="0"/>
            <a:ext cx="6672706" cy="2751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b="1" dirty="0"/>
              <a:t>一个指针</a:t>
            </a:r>
            <a:r>
              <a:rPr lang="en-US" altLang="zh-CN" b="1" dirty="0"/>
              <a:t>sum</a:t>
            </a:r>
            <a:r>
              <a:rPr lang="zh-CN" altLang="en-US" b="1" dirty="0"/>
              <a:t>连续数字的和</a:t>
            </a:r>
            <a:endParaRPr lang="en-US" altLang="zh-CN" b="1" dirty="0"/>
          </a:p>
          <a:p>
            <a:r>
              <a:rPr lang="zh-CN" altLang="en-US" b="1" dirty="0"/>
              <a:t>另一个指针为慢指针，让</a:t>
            </a:r>
            <a:r>
              <a:rPr lang="en-US" altLang="zh-CN" b="1" dirty="0"/>
              <a:t>sum</a:t>
            </a:r>
            <a:r>
              <a:rPr lang="zh-CN" altLang="en-US" b="1" dirty="0"/>
              <a:t>的值减去</a:t>
            </a:r>
            <a:r>
              <a:rPr lang="en-US" altLang="zh-CN" b="1" dirty="0"/>
              <a:t>left</a:t>
            </a:r>
            <a:r>
              <a:rPr lang="zh-CN" altLang="en-US" b="1" dirty="0"/>
              <a:t> </a:t>
            </a:r>
            <a:r>
              <a:rPr lang="en-US" altLang="zh-CN" b="1" dirty="0"/>
              <a:t>side</a:t>
            </a:r>
            <a:r>
              <a:rPr lang="zh-CN" altLang="en-US" b="1" dirty="0"/>
              <a:t> </a:t>
            </a:r>
            <a:r>
              <a:rPr lang="en-US" altLang="zh-CN" b="1" dirty="0"/>
              <a:t>value</a:t>
            </a:r>
            <a:r>
              <a:rPr lang="zh-CN" altLang="en-US" b="1" dirty="0"/>
              <a:t>， 如果</a:t>
            </a:r>
            <a:r>
              <a:rPr lang="en-US" altLang="zh-CN" b="1" dirty="0"/>
              <a:t>sum-</a:t>
            </a:r>
            <a:r>
              <a:rPr lang="zh-CN" altLang="en-US" b="1" dirty="0"/>
              <a:t> </a:t>
            </a:r>
            <a:r>
              <a:rPr lang="en-US" altLang="zh-CN" b="1" dirty="0"/>
              <a:t>num[left]</a:t>
            </a:r>
            <a:r>
              <a:rPr lang="zh-CN" altLang="en-US" b="1" dirty="0"/>
              <a:t> </a:t>
            </a:r>
            <a:r>
              <a:rPr lang="en-US" altLang="zh-CN" b="1" dirty="0"/>
              <a:t>&gt;</a:t>
            </a:r>
            <a:r>
              <a:rPr lang="zh-CN" altLang="en-US" b="1" dirty="0"/>
              <a:t> </a:t>
            </a:r>
            <a:r>
              <a:rPr lang="en-US" altLang="zh-CN" b="1" dirty="0"/>
              <a:t>target</a:t>
            </a:r>
            <a:r>
              <a:rPr lang="zh-CN" altLang="en-US" b="1" dirty="0"/>
              <a:t>，这一步实现使用</a:t>
            </a:r>
            <a:r>
              <a:rPr lang="en-US" altLang="zh-CN" b="1" dirty="0"/>
              <a:t>while</a:t>
            </a:r>
          </a:p>
          <a:p>
            <a:r>
              <a:rPr lang="zh-CN" altLang="en-US" b="1" dirty="0"/>
              <a:t>同时接收最小的</a:t>
            </a:r>
            <a:r>
              <a:rPr lang="en-US" altLang="zh-CN" b="1" dirty="0"/>
              <a:t>length</a:t>
            </a:r>
            <a:r>
              <a:rPr lang="zh-CN" altLang="en-US" b="1" dirty="0"/>
              <a:t>。</a:t>
            </a:r>
            <a:endParaRPr lang="en-US" altLang="zh-CN" b="1" dirty="0"/>
          </a:p>
          <a:p>
            <a:r>
              <a:rPr lang="zh-CN" altLang="en-US" b="1" dirty="0"/>
              <a:t>注意</a:t>
            </a:r>
            <a:r>
              <a:rPr lang="en-US" altLang="zh-CN" b="1" dirty="0"/>
              <a:t>right</a:t>
            </a:r>
            <a:r>
              <a:rPr lang="zh-CN" altLang="en-US" b="1" dirty="0"/>
              <a:t> </a:t>
            </a:r>
            <a:r>
              <a:rPr lang="en-US" altLang="zh-CN" b="1" dirty="0"/>
              <a:t>–</a:t>
            </a:r>
            <a:r>
              <a:rPr lang="zh-CN" altLang="en-US" b="1" dirty="0"/>
              <a:t> </a:t>
            </a:r>
            <a:r>
              <a:rPr lang="en-US" altLang="zh-CN" b="1" dirty="0"/>
              <a:t>left</a:t>
            </a:r>
            <a:r>
              <a:rPr lang="zh-CN" altLang="en-US" b="1" dirty="0"/>
              <a:t> </a:t>
            </a:r>
            <a:r>
              <a:rPr lang="en-US" altLang="zh-CN" b="1" dirty="0"/>
              <a:t>+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BAA8B-CC0C-89B0-E864-827BBB268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8287"/>
            <a:ext cx="5332839" cy="155015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6F6053-3F3A-D7F9-EFBC-2AB98CAE8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340015"/>
              </p:ext>
            </p:extLst>
          </p:nvPr>
        </p:nvGraphicFramePr>
        <p:xfrm>
          <a:off x="7430729" y="6434695"/>
          <a:ext cx="46981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36">
                  <a:extLst>
                    <a:ext uri="{9D8B030D-6E8A-4147-A177-3AD203B41FA5}">
                      <a16:colId xmlns:a16="http://schemas.microsoft.com/office/drawing/2014/main" val="3014785842"/>
                    </a:ext>
                  </a:extLst>
                </a:gridCol>
                <a:gridCol w="939636">
                  <a:extLst>
                    <a:ext uri="{9D8B030D-6E8A-4147-A177-3AD203B41FA5}">
                      <a16:colId xmlns:a16="http://schemas.microsoft.com/office/drawing/2014/main" val="2800932966"/>
                    </a:ext>
                  </a:extLst>
                </a:gridCol>
                <a:gridCol w="939636">
                  <a:extLst>
                    <a:ext uri="{9D8B030D-6E8A-4147-A177-3AD203B41FA5}">
                      <a16:colId xmlns:a16="http://schemas.microsoft.com/office/drawing/2014/main" val="986074600"/>
                    </a:ext>
                  </a:extLst>
                </a:gridCol>
                <a:gridCol w="939636">
                  <a:extLst>
                    <a:ext uri="{9D8B030D-6E8A-4147-A177-3AD203B41FA5}">
                      <a16:colId xmlns:a16="http://schemas.microsoft.com/office/drawing/2014/main" val="36410179"/>
                    </a:ext>
                  </a:extLst>
                </a:gridCol>
                <a:gridCol w="939636">
                  <a:extLst>
                    <a:ext uri="{9D8B030D-6E8A-4147-A177-3AD203B41FA5}">
                      <a16:colId xmlns:a16="http://schemas.microsoft.com/office/drawing/2014/main" val="2542874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4/28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4/29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3043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4CB052-81A7-2064-6AE7-FAE9CE18FEAC}"/>
              </a:ext>
            </a:extLst>
          </p:cNvPr>
          <p:cNvSpPr txBox="1"/>
          <p:nvPr/>
        </p:nvSpPr>
        <p:spPr>
          <a:xfrm>
            <a:off x="5520267" y="2950642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Solution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minSubArrayLen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target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:type target: int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:type 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List[int]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rtype</a:t>
            </a:r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int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Running time is O(n)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Space is O(1)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while s -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[left] &gt;= target: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 -=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[left]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left += 1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I considered how to correctly move left pointer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 =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n +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 =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left =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 +=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 -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[left] &gt;= target: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 -=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[left]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left +=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 &gt;= target: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8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 left +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n +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79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44C2D1-D0A8-AC9B-6C7E-1B7C4F5F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44432" cy="30254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219CF0-5806-A827-AA1F-0670E6F1743D}"/>
              </a:ext>
            </a:extLst>
          </p:cNvPr>
          <p:cNvSpPr/>
          <p:nvPr/>
        </p:nvSpPr>
        <p:spPr>
          <a:xfrm>
            <a:off x="5095961" y="0"/>
            <a:ext cx="6672706" cy="2751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b="1" dirty="0"/>
              <a:t>一个指针</a:t>
            </a:r>
            <a:r>
              <a:rPr lang="en-US" altLang="zh-CN" b="1" dirty="0"/>
              <a:t>sum</a:t>
            </a:r>
            <a:r>
              <a:rPr lang="zh-CN" altLang="en-US" b="1" dirty="0"/>
              <a:t>连续数字的乘机</a:t>
            </a:r>
            <a:endParaRPr lang="en-US" altLang="zh-CN" b="1" dirty="0"/>
          </a:p>
          <a:p>
            <a:r>
              <a:rPr lang="zh-CN" altLang="en-US" b="1" dirty="0"/>
              <a:t>另一个指针为慢指针，让</a:t>
            </a:r>
            <a:r>
              <a:rPr lang="en-US" altLang="zh-CN" b="1" dirty="0"/>
              <a:t>sum</a:t>
            </a:r>
            <a:r>
              <a:rPr lang="zh-CN" altLang="en-US" b="1" dirty="0"/>
              <a:t>的值除去</a:t>
            </a:r>
            <a:r>
              <a:rPr lang="en-US" altLang="zh-CN" b="1" dirty="0"/>
              <a:t>left</a:t>
            </a:r>
            <a:r>
              <a:rPr lang="zh-CN" altLang="en-US" b="1" dirty="0"/>
              <a:t> </a:t>
            </a:r>
            <a:r>
              <a:rPr lang="en-US" altLang="zh-CN" b="1" dirty="0"/>
              <a:t>side</a:t>
            </a:r>
            <a:r>
              <a:rPr lang="zh-CN" altLang="en-US" b="1" dirty="0"/>
              <a:t> </a:t>
            </a:r>
            <a:r>
              <a:rPr lang="en-US" altLang="zh-CN" b="1" dirty="0"/>
              <a:t>value</a:t>
            </a:r>
            <a:r>
              <a:rPr lang="zh-CN" altLang="en-US" b="1" dirty="0"/>
              <a:t>， 如果</a:t>
            </a:r>
            <a:r>
              <a:rPr lang="en-US" altLang="zh-CN" b="1" dirty="0"/>
              <a:t>sum</a:t>
            </a:r>
            <a:r>
              <a:rPr lang="zh-CN" altLang="en-US" b="1" dirty="0"/>
              <a:t> </a:t>
            </a:r>
            <a:r>
              <a:rPr lang="en-US" altLang="zh-CN" b="1" dirty="0"/>
              <a:t>&gt;</a:t>
            </a:r>
            <a:r>
              <a:rPr lang="zh-CN" altLang="en-US" b="1" dirty="0"/>
              <a:t> </a:t>
            </a:r>
            <a:r>
              <a:rPr lang="en-US" altLang="zh-CN" b="1" dirty="0"/>
              <a:t>target</a:t>
            </a:r>
            <a:r>
              <a:rPr lang="zh-CN" altLang="en-US" b="1" dirty="0"/>
              <a:t>，这一步实现使用</a:t>
            </a:r>
            <a:r>
              <a:rPr lang="en-US" altLang="zh-CN" b="1" dirty="0"/>
              <a:t>while</a:t>
            </a:r>
          </a:p>
          <a:p>
            <a:r>
              <a:rPr lang="en-US" altLang="zh-CN" b="1" dirty="0" err="1"/>
              <a:t>ans</a:t>
            </a:r>
            <a:r>
              <a:rPr lang="zh-CN" altLang="en-US" b="1" dirty="0"/>
              <a:t> </a:t>
            </a:r>
            <a:r>
              <a:rPr lang="en-US" altLang="zh-CN" b="1" dirty="0"/>
              <a:t>=</a:t>
            </a:r>
            <a:r>
              <a:rPr lang="zh-CN" altLang="en-US" b="1" dirty="0"/>
              <a:t> </a:t>
            </a:r>
            <a:r>
              <a:rPr lang="en-US" altLang="zh-CN" b="1" dirty="0"/>
              <a:t>right</a:t>
            </a:r>
            <a:r>
              <a:rPr lang="zh-CN" altLang="en-US" b="1" dirty="0"/>
              <a:t> </a:t>
            </a:r>
            <a:r>
              <a:rPr lang="en-US" altLang="zh-CN" b="1" dirty="0"/>
              <a:t>–</a:t>
            </a:r>
            <a:r>
              <a:rPr lang="zh-CN" altLang="en-US" b="1" dirty="0"/>
              <a:t> </a:t>
            </a:r>
            <a:r>
              <a:rPr lang="en-US" altLang="zh-CN" b="1" dirty="0"/>
              <a:t>left</a:t>
            </a:r>
            <a:r>
              <a:rPr lang="zh-CN" altLang="en-US" b="1" dirty="0"/>
              <a:t> </a:t>
            </a:r>
            <a:r>
              <a:rPr lang="en-US" altLang="zh-CN" b="1" dirty="0"/>
              <a:t>+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8EA6D38-3345-1A71-5649-9D488060E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340015"/>
              </p:ext>
            </p:extLst>
          </p:nvPr>
        </p:nvGraphicFramePr>
        <p:xfrm>
          <a:off x="7430729" y="6434695"/>
          <a:ext cx="46981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36">
                  <a:extLst>
                    <a:ext uri="{9D8B030D-6E8A-4147-A177-3AD203B41FA5}">
                      <a16:colId xmlns:a16="http://schemas.microsoft.com/office/drawing/2014/main" val="3014785842"/>
                    </a:ext>
                  </a:extLst>
                </a:gridCol>
                <a:gridCol w="939636">
                  <a:extLst>
                    <a:ext uri="{9D8B030D-6E8A-4147-A177-3AD203B41FA5}">
                      <a16:colId xmlns:a16="http://schemas.microsoft.com/office/drawing/2014/main" val="2800932966"/>
                    </a:ext>
                  </a:extLst>
                </a:gridCol>
                <a:gridCol w="939636">
                  <a:extLst>
                    <a:ext uri="{9D8B030D-6E8A-4147-A177-3AD203B41FA5}">
                      <a16:colId xmlns:a16="http://schemas.microsoft.com/office/drawing/2014/main" val="986074600"/>
                    </a:ext>
                  </a:extLst>
                </a:gridCol>
                <a:gridCol w="939636">
                  <a:extLst>
                    <a:ext uri="{9D8B030D-6E8A-4147-A177-3AD203B41FA5}">
                      <a16:colId xmlns:a16="http://schemas.microsoft.com/office/drawing/2014/main" val="36410179"/>
                    </a:ext>
                  </a:extLst>
                </a:gridCol>
                <a:gridCol w="939636">
                  <a:extLst>
                    <a:ext uri="{9D8B030D-6E8A-4147-A177-3AD203B41FA5}">
                      <a16:colId xmlns:a16="http://schemas.microsoft.com/office/drawing/2014/main" val="2542874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4/28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4/29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5/2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3043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D09C9C4-C193-1F76-16AD-69CDD70DFFC9}"/>
              </a:ext>
            </a:extLst>
          </p:cNvPr>
          <p:cNvSpPr txBox="1"/>
          <p:nvPr/>
        </p:nvSpPr>
        <p:spPr>
          <a:xfrm>
            <a:off x="0" y="3025422"/>
            <a:ext cx="296897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Solution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numSubarrayProductLessThanK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:type 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List[int]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:type k: int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rtype</a:t>
            </a:r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int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Running time is O(n)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Space is O(1)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while left &lt; n, border is so important.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k &lt;=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 =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left =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 =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 *=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left &lt; n </a:t>
            </a: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 &gt;= k: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 /=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[left]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left +=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 &lt; k: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 left +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925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27AD07-F33A-79B7-4F74-DCFBC9A9C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45043" cy="33189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99082A-B51D-63B3-61C7-DED60525DAEE}"/>
              </a:ext>
            </a:extLst>
          </p:cNvPr>
          <p:cNvSpPr txBox="1"/>
          <p:nvPr/>
        </p:nvSpPr>
        <p:spPr>
          <a:xfrm>
            <a:off x="0" y="3539068"/>
            <a:ext cx="6096000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Solution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lengthOfLongestSubstring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:type s: str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rtype</a:t>
            </a:r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int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Hashmap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Counter() </a:t>
            </a:r>
            <a:r>
              <a:rPr lang="en-US" sz="8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char int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left =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x </a:t>
            </a:r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enumerate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(s):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[x] +=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left &lt;=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[x] &gt;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[s[left]] -=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left +=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8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 left + </a:t>
            </a:r>
            <a:r>
              <a:rPr lang="en-US" sz="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ans</a:t>
            </a: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5A195A-B6A6-003A-5324-E25B18FAF0E1}"/>
              </a:ext>
            </a:extLst>
          </p:cNvPr>
          <p:cNvSpPr/>
          <p:nvPr/>
        </p:nvSpPr>
        <p:spPr>
          <a:xfrm>
            <a:off x="5095961" y="0"/>
            <a:ext cx="6672706" cy="2751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b="1" dirty="0"/>
              <a:t>特别需要注意的是</a:t>
            </a:r>
            <a:r>
              <a:rPr lang="en-US" altLang="zh-CN" b="1" dirty="0" err="1"/>
              <a:t>hashmap</a:t>
            </a:r>
            <a:r>
              <a:rPr lang="zh-CN" altLang="en-US" b="1" dirty="0"/>
              <a:t>减去的是</a:t>
            </a:r>
            <a:r>
              <a:rPr lang="en-US" altLang="zh-CN" b="1" dirty="0"/>
              <a:t>left</a:t>
            </a:r>
            <a:r>
              <a:rPr lang="zh-CN" altLang="en-US" b="1" dirty="0"/>
              <a:t> </a:t>
            </a:r>
            <a:r>
              <a:rPr lang="en-US" altLang="zh-CN" b="1" dirty="0"/>
              <a:t>side</a:t>
            </a:r>
            <a:r>
              <a:rPr lang="zh-CN" altLang="en-US" b="1" dirty="0"/>
              <a:t>的频次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99633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403D86-E3DF-8086-F49F-095EC3714B3E}"/>
              </a:ext>
            </a:extLst>
          </p:cNvPr>
          <p:cNvSpPr txBox="1"/>
          <p:nvPr/>
        </p:nvSpPr>
        <p:spPr>
          <a:xfrm>
            <a:off x="8387644" y="0"/>
            <a:ext cx="3804356" cy="1938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from bisect import </a:t>
            </a:r>
            <a:r>
              <a:rPr lang="en-US" sz="1000" dirty="0" err="1"/>
              <a:t>bisect_left</a:t>
            </a:r>
            <a:r>
              <a:rPr lang="en-US" sz="1000" dirty="0"/>
              <a:t>, </a:t>
            </a:r>
            <a:r>
              <a:rPr lang="en-US" sz="1000" dirty="0" err="1"/>
              <a:t>bisect_right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def </a:t>
            </a:r>
            <a:r>
              <a:rPr lang="en-US" sz="1000" dirty="0" err="1"/>
              <a:t>searchRange</a:t>
            </a:r>
            <a:r>
              <a:rPr lang="en-US" sz="1000" dirty="0"/>
              <a:t>(</a:t>
            </a:r>
            <a:r>
              <a:rPr lang="en-US" sz="1000" dirty="0" err="1"/>
              <a:t>nums</a:t>
            </a:r>
            <a:r>
              <a:rPr lang="en-US" sz="1000" dirty="0"/>
              <a:t>, target):</a:t>
            </a:r>
          </a:p>
          <a:p>
            <a:r>
              <a:rPr lang="en-US" sz="1000" dirty="0"/>
              <a:t>    left = </a:t>
            </a:r>
            <a:r>
              <a:rPr lang="en-US" sz="1000" dirty="0" err="1"/>
              <a:t>bisect_left</a:t>
            </a:r>
            <a:r>
              <a:rPr lang="en-US" sz="1000" dirty="0"/>
              <a:t>(</a:t>
            </a:r>
            <a:r>
              <a:rPr lang="en-US" sz="1000" dirty="0" err="1"/>
              <a:t>nums</a:t>
            </a:r>
            <a:r>
              <a:rPr lang="en-US" sz="1000" dirty="0"/>
              <a:t>, target)</a:t>
            </a:r>
          </a:p>
          <a:p>
            <a:r>
              <a:rPr lang="en-US" sz="1000" dirty="0"/>
              <a:t>    right = </a:t>
            </a:r>
            <a:r>
              <a:rPr lang="en-US" sz="1000" dirty="0" err="1"/>
              <a:t>bisect_right</a:t>
            </a:r>
            <a:r>
              <a:rPr lang="en-US" sz="1000" dirty="0"/>
              <a:t>(</a:t>
            </a:r>
            <a:r>
              <a:rPr lang="en-US" sz="1000" dirty="0" err="1"/>
              <a:t>nums</a:t>
            </a:r>
            <a:r>
              <a:rPr lang="en-US" sz="1000" dirty="0"/>
              <a:t>, target) - 1  # </a:t>
            </a:r>
            <a:r>
              <a:rPr lang="en-US" sz="1000" dirty="0" err="1"/>
              <a:t>bisect_right</a:t>
            </a:r>
            <a:r>
              <a:rPr lang="en-US" sz="1000" dirty="0"/>
              <a:t> gives one past the last position</a:t>
            </a:r>
          </a:p>
          <a:p>
            <a:endParaRPr lang="en-US" sz="1000" dirty="0"/>
          </a:p>
          <a:p>
            <a:r>
              <a:rPr lang="en-US" sz="1000" dirty="0"/>
              <a:t>    if left &lt;= right and left &lt; </a:t>
            </a:r>
            <a:r>
              <a:rPr lang="en-US" sz="1000" dirty="0" err="1"/>
              <a:t>len</a:t>
            </a:r>
            <a:r>
              <a:rPr lang="en-US" sz="1000" dirty="0"/>
              <a:t>(</a:t>
            </a:r>
            <a:r>
              <a:rPr lang="en-US" sz="1000" dirty="0" err="1"/>
              <a:t>nums</a:t>
            </a:r>
            <a:r>
              <a:rPr lang="en-US" sz="1000" dirty="0"/>
              <a:t>) and </a:t>
            </a:r>
            <a:r>
              <a:rPr lang="en-US" sz="1000" dirty="0" err="1"/>
              <a:t>nums</a:t>
            </a:r>
            <a:r>
              <a:rPr lang="en-US" sz="1000" dirty="0"/>
              <a:t>[left] == target and </a:t>
            </a:r>
            <a:r>
              <a:rPr lang="en-US" sz="1000" dirty="0" err="1"/>
              <a:t>nums</a:t>
            </a:r>
            <a:r>
              <a:rPr lang="en-US" sz="1000" dirty="0"/>
              <a:t>[right] == target:</a:t>
            </a:r>
          </a:p>
          <a:p>
            <a:r>
              <a:rPr lang="en-US" sz="1000" dirty="0"/>
              <a:t>        return [left, right]</a:t>
            </a:r>
          </a:p>
          <a:p>
            <a:r>
              <a:rPr lang="en-US" sz="1000" dirty="0"/>
              <a:t>    else:</a:t>
            </a:r>
          </a:p>
          <a:p>
            <a:r>
              <a:rPr lang="en-US" sz="1000" dirty="0"/>
              <a:t>        return [-1, -1]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DFCFCF-837A-EDA9-4F00-507F7D897DB7}"/>
              </a:ext>
            </a:extLst>
          </p:cNvPr>
          <p:cNvSpPr txBox="1"/>
          <p:nvPr/>
        </p:nvSpPr>
        <p:spPr>
          <a:xfrm>
            <a:off x="4487333" y="0"/>
            <a:ext cx="3488267" cy="20928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def </a:t>
            </a:r>
            <a:r>
              <a:rPr lang="en-US" sz="1000" dirty="0" err="1"/>
              <a:t>find_left</a:t>
            </a:r>
            <a:r>
              <a:rPr lang="en-US" sz="1000" dirty="0"/>
              <a:t>(</a:t>
            </a:r>
            <a:r>
              <a:rPr lang="en-US" sz="1000" dirty="0" err="1"/>
              <a:t>nums</a:t>
            </a:r>
            <a:r>
              <a:rPr lang="en-US" sz="1000" dirty="0"/>
              <a:t>, target):</a:t>
            </a:r>
          </a:p>
          <a:p>
            <a:r>
              <a:rPr lang="en-US" sz="1000" dirty="0"/>
              <a:t>    left, right = 0, </a:t>
            </a:r>
            <a:r>
              <a:rPr lang="en-US" sz="1000" dirty="0" err="1"/>
              <a:t>len</a:t>
            </a:r>
            <a:r>
              <a:rPr lang="en-US" sz="1000" dirty="0"/>
              <a:t>(</a:t>
            </a:r>
            <a:r>
              <a:rPr lang="en-US" sz="1000" dirty="0" err="1"/>
              <a:t>nums</a:t>
            </a:r>
            <a:r>
              <a:rPr lang="en-US" sz="1000" dirty="0"/>
              <a:t>) - 1</a:t>
            </a:r>
          </a:p>
          <a:p>
            <a:r>
              <a:rPr lang="en-US" sz="1000" dirty="0"/>
              <a:t>    res = -1</a:t>
            </a:r>
          </a:p>
          <a:p>
            <a:endParaRPr lang="en-US" sz="1000" dirty="0"/>
          </a:p>
          <a:p>
            <a:r>
              <a:rPr lang="en-US" sz="1000" dirty="0"/>
              <a:t>    while left &lt;= right:</a:t>
            </a:r>
          </a:p>
          <a:p>
            <a:r>
              <a:rPr lang="en-US" sz="1000" dirty="0"/>
              <a:t>        mid = (left + right) // 2</a:t>
            </a:r>
          </a:p>
          <a:p>
            <a:r>
              <a:rPr lang="en-US" sz="1000" dirty="0"/>
              <a:t>        if </a:t>
            </a:r>
            <a:r>
              <a:rPr lang="en-US" sz="1000" dirty="0" err="1"/>
              <a:t>nums</a:t>
            </a:r>
            <a:r>
              <a:rPr lang="en-US" sz="1000" dirty="0"/>
              <a:t>[mid] &lt; target:</a:t>
            </a:r>
          </a:p>
          <a:p>
            <a:r>
              <a:rPr lang="en-US" sz="1000" dirty="0"/>
              <a:t>            left = mid + 1</a:t>
            </a:r>
          </a:p>
          <a:p>
            <a:r>
              <a:rPr lang="en-US" sz="1000" dirty="0"/>
              <a:t>        else:</a:t>
            </a:r>
          </a:p>
          <a:p>
            <a:r>
              <a:rPr lang="en-US" sz="1000" dirty="0"/>
              <a:t>            if </a:t>
            </a:r>
            <a:r>
              <a:rPr lang="en-US" sz="1000" dirty="0" err="1"/>
              <a:t>nums</a:t>
            </a:r>
            <a:r>
              <a:rPr lang="en-US" sz="1000" dirty="0"/>
              <a:t>[mid] == target:</a:t>
            </a:r>
          </a:p>
          <a:p>
            <a:r>
              <a:rPr lang="en-US" sz="1000" dirty="0"/>
              <a:t>                res = mid</a:t>
            </a:r>
          </a:p>
          <a:p>
            <a:r>
              <a:rPr lang="en-US" sz="1000" dirty="0"/>
              <a:t>            right = mid - 1  # keep going left</a:t>
            </a:r>
          </a:p>
          <a:p>
            <a:r>
              <a:rPr lang="en-US" sz="1000" dirty="0"/>
              <a:t>    return 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47EBCF-213D-D9F1-34B6-1912E67C6617}"/>
              </a:ext>
            </a:extLst>
          </p:cNvPr>
          <p:cNvSpPr txBox="1"/>
          <p:nvPr/>
        </p:nvSpPr>
        <p:spPr>
          <a:xfrm>
            <a:off x="4487333" y="2217341"/>
            <a:ext cx="3488267" cy="20928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US" dirty="0"/>
              <a:t>def </a:t>
            </a:r>
            <a:r>
              <a:rPr lang="en-US" dirty="0" err="1"/>
              <a:t>find_right</a:t>
            </a:r>
            <a:r>
              <a:rPr lang="en-US" dirty="0"/>
              <a:t>(</a:t>
            </a:r>
            <a:r>
              <a:rPr lang="en-US" dirty="0" err="1"/>
              <a:t>nums</a:t>
            </a:r>
            <a:r>
              <a:rPr lang="en-US" dirty="0"/>
              <a:t>, target):</a:t>
            </a:r>
          </a:p>
          <a:p>
            <a:r>
              <a:rPr lang="en-US" dirty="0"/>
              <a:t>    left, right = 0,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nums</a:t>
            </a:r>
            <a:r>
              <a:rPr lang="en-US" dirty="0"/>
              <a:t>) - 1</a:t>
            </a:r>
          </a:p>
          <a:p>
            <a:r>
              <a:rPr lang="en-US" dirty="0"/>
              <a:t>    res = -1</a:t>
            </a:r>
          </a:p>
          <a:p>
            <a:endParaRPr lang="en-US" dirty="0"/>
          </a:p>
          <a:p>
            <a:r>
              <a:rPr lang="en-US" dirty="0"/>
              <a:t>    while left &lt;= right:</a:t>
            </a:r>
          </a:p>
          <a:p>
            <a:r>
              <a:rPr lang="en-US" dirty="0"/>
              <a:t>        mid = (left + right) // 2</a:t>
            </a:r>
          </a:p>
          <a:p>
            <a:r>
              <a:rPr lang="en-US" dirty="0"/>
              <a:t>        if </a:t>
            </a:r>
            <a:r>
              <a:rPr lang="en-US" dirty="0" err="1"/>
              <a:t>nums</a:t>
            </a:r>
            <a:r>
              <a:rPr lang="en-US" dirty="0"/>
              <a:t>[mid] &gt; target:</a:t>
            </a:r>
          </a:p>
          <a:p>
            <a:r>
              <a:rPr lang="en-US" dirty="0"/>
              <a:t>            right = mid - 1</a:t>
            </a:r>
          </a:p>
          <a:p>
            <a:r>
              <a:rPr lang="en-US" dirty="0"/>
              <a:t>        else:</a:t>
            </a:r>
          </a:p>
          <a:p>
            <a:r>
              <a:rPr lang="en-US" dirty="0"/>
              <a:t>            if </a:t>
            </a:r>
            <a:r>
              <a:rPr lang="en-US" dirty="0" err="1"/>
              <a:t>nums</a:t>
            </a:r>
            <a:r>
              <a:rPr lang="en-US" dirty="0"/>
              <a:t>[mid] == target:</a:t>
            </a:r>
          </a:p>
          <a:p>
            <a:r>
              <a:rPr lang="en-US" dirty="0"/>
              <a:t>                res = mid</a:t>
            </a:r>
          </a:p>
          <a:p>
            <a:r>
              <a:rPr lang="en-US" dirty="0"/>
              <a:t>            left = mid + 1  # keep going right</a:t>
            </a:r>
          </a:p>
          <a:p>
            <a:r>
              <a:rPr lang="en-US" dirty="0"/>
              <a:t>    return 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8BBDD-BF78-C0DF-B0C7-F110E22BABAF}"/>
              </a:ext>
            </a:extLst>
          </p:cNvPr>
          <p:cNvSpPr txBox="1"/>
          <p:nvPr/>
        </p:nvSpPr>
        <p:spPr>
          <a:xfrm>
            <a:off x="0" y="0"/>
            <a:ext cx="4075289" cy="30162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Binary search for the second version</a:t>
            </a:r>
            <a:endParaRPr lang="en-US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lower_bound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target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 = 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 = </a:t>
            </a:r>
            <a:r>
              <a:rPr lang="en-US" sz="1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endParaRPr lang="en-US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 = n-</a:t>
            </a:r>
            <a:r>
              <a:rPr lang="en-US" sz="1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 &lt;= r: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mid = l + (r - l) //</a:t>
            </a:r>
            <a:r>
              <a:rPr lang="en-US" sz="1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endParaRPr lang="en-US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[mid] &lt; target: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 = mid + </a:t>
            </a:r>
            <a:r>
              <a:rPr lang="en-US" sz="1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 = mid - </a:t>
            </a:r>
            <a:r>
              <a:rPr lang="en-US" sz="1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lower_bound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target)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 =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lower_bound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target+</a:t>
            </a:r>
            <a:r>
              <a:rPr lang="en-US" sz="1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- </a:t>
            </a:r>
            <a:r>
              <a:rPr lang="en-US" sz="1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1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 &lt; 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nums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[l] == target:</a:t>
            </a:r>
          </a:p>
          <a:p>
            <a:r>
              <a:rPr lang="en-US" sz="10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[l, r]</a:t>
            </a:r>
          </a:p>
          <a:p>
            <a:r>
              <a:rPr lang="en-US" sz="10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[-</a:t>
            </a:r>
            <a:r>
              <a:rPr lang="en-US" sz="1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</a:t>
            </a:r>
            <a:r>
              <a:rPr lang="en-US" sz="1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C19E0A-F0AD-CD84-1A09-99D3ECD92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4419612" cy="240735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DEA88B-A3A1-148F-4BA4-646FD1655CCA}"/>
              </a:ext>
            </a:extLst>
          </p:cNvPr>
          <p:cNvSpPr/>
          <p:nvPr/>
        </p:nvSpPr>
        <p:spPr>
          <a:xfrm>
            <a:off x="8116711" y="2167802"/>
            <a:ext cx="4075289" cy="2751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b="1" dirty="0"/>
              <a:t>建议写左闭右闭</a:t>
            </a:r>
            <a:endParaRPr lang="en-US" altLang="zh-CN" b="1" dirty="0"/>
          </a:p>
          <a:p>
            <a:r>
              <a:rPr lang="en-US" altLang="zh-CN" b="1" dirty="0"/>
              <a:t>l</a:t>
            </a:r>
            <a:r>
              <a:rPr lang="zh-CN" altLang="en-US" b="1" dirty="0"/>
              <a:t> </a:t>
            </a:r>
            <a:r>
              <a:rPr lang="en-US" altLang="zh-CN" b="1" dirty="0"/>
              <a:t>=</a:t>
            </a:r>
            <a:r>
              <a:rPr lang="zh-CN" altLang="en-US" b="1" dirty="0"/>
              <a:t> </a:t>
            </a:r>
            <a:r>
              <a:rPr lang="en-US" altLang="zh-CN" b="1" dirty="0"/>
              <a:t>0</a:t>
            </a:r>
          </a:p>
          <a:p>
            <a:r>
              <a:rPr lang="en-US" altLang="zh-CN" b="1" dirty="0"/>
              <a:t>r</a:t>
            </a:r>
            <a:r>
              <a:rPr lang="zh-CN" altLang="en-US" b="1" dirty="0"/>
              <a:t> </a:t>
            </a:r>
            <a:r>
              <a:rPr lang="en-US" altLang="zh-CN" b="1" dirty="0"/>
              <a:t>=</a:t>
            </a:r>
            <a:r>
              <a:rPr lang="zh-CN" altLang="en-US" b="1" dirty="0"/>
              <a:t> </a:t>
            </a:r>
            <a:r>
              <a:rPr lang="en-US" altLang="zh-CN" b="1" dirty="0"/>
              <a:t>n-1</a:t>
            </a:r>
          </a:p>
          <a:p>
            <a:r>
              <a:rPr lang="en-US" altLang="zh-CN" b="1" dirty="0"/>
              <a:t>While</a:t>
            </a:r>
            <a:r>
              <a:rPr lang="zh-CN" altLang="en-US" b="1" dirty="0"/>
              <a:t> </a:t>
            </a:r>
            <a:r>
              <a:rPr lang="en-US" altLang="zh-CN" b="1" dirty="0"/>
              <a:t>l</a:t>
            </a:r>
            <a:r>
              <a:rPr lang="zh-CN" altLang="en-US" b="1" dirty="0"/>
              <a:t> </a:t>
            </a:r>
            <a:r>
              <a:rPr lang="en-US" altLang="zh-CN" b="1" dirty="0"/>
              <a:t>&lt;=</a:t>
            </a:r>
            <a:r>
              <a:rPr lang="zh-CN" altLang="en-US" b="1" dirty="0"/>
              <a:t> </a:t>
            </a:r>
            <a:r>
              <a:rPr lang="en-US" altLang="zh-CN" b="1" dirty="0"/>
              <a:t>r</a:t>
            </a:r>
          </a:p>
          <a:p>
            <a:r>
              <a:rPr lang="en-US" altLang="zh-CN" b="1" dirty="0"/>
              <a:t>l</a:t>
            </a:r>
            <a:r>
              <a:rPr lang="zh-CN" altLang="en-US" b="1" dirty="0"/>
              <a:t> </a:t>
            </a:r>
            <a:r>
              <a:rPr lang="en-US" altLang="zh-CN" b="1" dirty="0"/>
              <a:t>=</a:t>
            </a:r>
            <a:r>
              <a:rPr lang="zh-CN" altLang="en-US" b="1" dirty="0"/>
              <a:t> </a:t>
            </a:r>
            <a:r>
              <a:rPr lang="en-US" altLang="zh-CN" b="1" dirty="0"/>
              <a:t>mid</a:t>
            </a:r>
            <a:r>
              <a:rPr lang="zh-CN" altLang="en-US" b="1" dirty="0"/>
              <a:t> </a:t>
            </a:r>
            <a:r>
              <a:rPr lang="en-US" altLang="zh-CN" b="1" dirty="0"/>
              <a:t>+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</a:p>
          <a:p>
            <a:r>
              <a:rPr lang="en-US" altLang="zh-CN" b="1" dirty="0"/>
              <a:t>r</a:t>
            </a:r>
            <a:r>
              <a:rPr lang="zh-CN" altLang="en-US" b="1" dirty="0"/>
              <a:t> </a:t>
            </a:r>
            <a:r>
              <a:rPr lang="en-US" altLang="zh-CN" b="1" dirty="0"/>
              <a:t>=</a:t>
            </a:r>
            <a:r>
              <a:rPr lang="zh-CN" altLang="en-US" b="1" dirty="0"/>
              <a:t> </a:t>
            </a:r>
            <a:r>
              <a:rPr lang="en-US" altLang="zh-CN" b="1" dirty="0"/>
              <a:t>mid</a:t>
            </a:r>
            <a:r>
              <a:rPr lang="zh-CN" altLang="en-US" b="1" dirty="0"/>
              <a:t> </a:t>
            </a:r>
            <a:r>
              <a:rPr lang="en-US" altLang="zh-CN" b="1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2473812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2878</TotalTime>
  <Words>3615</Words>
  <Application>Microsoft Macintosh PowerPoint</Application>
  <PresentationFormat>Widescreen</PresentationFormat>
  <Paragraphs>598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Xingguang Chen</dc:creator>
  <cp:lastModifiedBy>Xingguang Chen</cp:lastModifiedBy>
  <cp:revision>6</cp:revision>
  <dcterms:created xsi:type="dcterms:W3CDTF">2025-04-28T17:33:18Z</dcterms:created>
  <dcterms:modified xsi:type="dcterms:W3CDTF">2025-04-30T17:31:39Z</dcterms:modified>
</cp:coreProperties>
</file>